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0"/>
  </p:notesMasterIdLst>
  <p:sldIdLst>
    <p:sldId id="256" r:id="rId2"/>
    <p:sldId id="257" r:id="rId3"/>
    <p:sldId id="258" r:id="rId4"/>
    <p:sldId id="285" r:id="rId5"/>
    <p:sldId id="260" r:id="rId6"/>
    <p:sldId id="261" r:id="rId7"/>
    <p:sldId id="262" r:id="rId8"/>
    <p:sldId id="263" r:id="rId9"/>
    <p:sldId id="264" r:id="rId10"/>
    <p:sldId id="265" r:id="rId11"/>
    <p:sldId id="266" r:id="rId12"/>
    <p:sldId id="267" r:id="rId13"/>
    <p:sldId id="293" r:id="rId14"/>
    <p:sldId id="294" r:id="rId15"/>
    <p:sldId id="270" r:id="rId16"/>
    <p:sldId id="271" r:id="rId17"/>
    <p:sldId id="272" r:id="rId18"/>
    <p:sldId id="273" r:id="rId19"/>
    <p:sldId id="274" r:id="rId20"/>
    <p:sldId id="275" r:id="rId21"/>
    <p:sldId id="276" r:id="rId22"/>
    <p:sldId id="277" r:id="rId23"/>
    <p:sldId id="286" r:id="rId24"/>
    <p:sldId id="279" r:id="rId25"/>
    <p:sldId id="280" r:id="rId26"/>
    <p:sldId id="281" r:id="rId27"/>
    <p:sldId id="283" r:id="rId28"/>
    <p:sldId id="284" r:id="rId29"/>
  </p:sldIdLst>
  <p:sldSz cx="12192000" cy="6858000"/>
  <p:notesSz cx="6858000" cy="9144000"/>
  <p:embeddedFontLst>
    <p:embeddedFont>
      <p:font typeface="Play" pitchFamily="2"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4" roundtripDataSignature="AMtx7miAbnp4Bl7ErssGzEy5eW6w/AKgs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EEF3"/>
    <a:srgbClr val="3AD5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F3F9B8-1624-45C9-8DF0-A956DD896F0A}">
  <a:tblStyle styleId="{DEF3F9B8-1624-45C9-8DF0-A956DD896F0A}"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E9EC"/>
          </a:solidFill>
        </a:fill>
      </a:tcStyle>
    </a:wholeTbl>
    <a:band1H>
      <a:tcTxStyle b="off" i="off"/>
      <a:tcStyle>
        <a:tcBdr/>
        <a:fill>
          <a:solidFill>
            <a:srgbClr val="CAD1D8"/>
          </a:solidFill>
        </a:fill>
      </a:tcStyle>
    </a:band1H>
    <a:band2H>
      <a:tcTxStyle b="off" i="off"/>
      <a:tcStyle>
        <a:tcBdr/>
      </a:tcStyle>
    </a:band2H>
    <a:band1V>
      <a:tcTxStyle b="off" i="off"/>
      <a:tcStyle>
        <a:tcBdr/>
        <a:fill>
          <a:solidFill>
            <a:srgbClr val="CAD1D8"/>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66"/>
    <p:restoredTop sz="69452"/>
  </p:normalViewPr>
  <p:slideViewPr>
    <p:cSldViewPr snapToGrid="0">
      <p:cViewPr varScale="1">
        <p:scale>
          <a:sx n="72" d="100"/>
          <a:sy n="72" d="100"/>
        </p:scale>
        <p:origin x="2296" y="4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54"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56"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GB" dirty="0"/>
              <a:t>Hello, it is very nice to meet you.</a:t>
            </a: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endParaRPr/>
          </a:p>
        </p:txBody>
      </p:sp>
      <p:sp>
        <p:nvSpPr>
          <p:cNvPr id="202" name="Google Shape;202;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2" name="Google Shape;212;p4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dirty="0"/>
              <a:t>Average Sentiment Score over time between 1999 and 2022.</a:t>
            </a:r>
            <a:endParaRPr dirty="0"/>
          </a:p>
          <a:p>
            <a:pPr marL="0" marR="0" lvl="0" indent="0" algn="l" rtl="0">
              <a:lnSpc>
                <a:spcPct val="100000"/>
              </a:lnSpc>
              <a:spcBef>
                <a:spcPts val="0"/>
              </a:spcBef>
              <a:spcAft>
                <a:spcPts val="0"/>
              </a:spcAft>
              <a:buClr>
                <a:schemeClr val="dk1"/>
              </a:buClr>
              <a:buSzPts val="1200"/>
              <a:buFont typeface="Arial"/>
              <a:buNone/>
            </a:pPr>
            <a:r>
              <a:rPr lang="en-GB" dirty="0"/>
              <a:t>At key events like the financial crisis and the Covid pandemic you can observe a reduction in the average speech sentiment around that year.</a:t>
            </a:r>
            <a:endParaRPr dirty="0"/>
          </a:p>
        </p:txBody>
      </p:sp>
      <p:sp>
        <p:nvSpPr>
          <p:cNvPr id="213" name="Google Shape;213;p4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p5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dirty="0"/>
              <a:t>Looking at speech </a:t>
            </a:r>
            <a:r>
              <a:rPr lang="en-GB" noProof="0" dirty="0"/>
              <a:t>sentiment around these events in more detail, we can see average sentiment in the 6 months before the event in blue and in the 6 months after the event in purple.</a:t>
            </a:r>
          </a:p>
          <a:p>
            <a:pPr marL="0" marR="0" lvl="0" indent="0" algn="l" rtl="0">
              <a:lnSpc>
                <a:spcPct val="100000"/>
              </a:lnSpc>
              <a:spcBef>
                <a:spcPts val="0"/>
              </a:spcBef>
              <a:spcAft>
                <a:spcPts val="0"/>
              </a:spcAft>
              <a:buClr>
                <a:schemeClr val="dk1"/>
              </a:buClr>
              <a:buSzPts val="1200"/>
              <a:buFont typeface="Arial"/>
              <a:buNone/>
            </a:pPr>
            <a:r>
              <a:rPr lang="en-GB" noProof="0" dirty="0"/>
              <a:t>Events with a higher surprise factor show less positive sentiment scores after the event.</a:t>
            </a:r>
          </a:p>
          <a:p>
            <a:pPr marL="0" marR="0" lvl="0" indent="0" algn="l" rtl="0">
              <a:lnSpc>
                <a:spcPct val="100000"/>
              </a:lnSpc>
              <a:spcBef>
                <a:spcPts val="0"/>
              </a:spcBef>
              <a:spcAft>
                <a:spcPts val="0"/>
              </a:spcAft>
              <a:buClr>
                <a:schemeClr val="dk1"/>
              </a:buClr>
              <a:buSzPts val="1200"/>
              <a:buFont typeface="Arial"/>
              <a:buNone/>
            </a:pPr>
            <a:r>
              <a:rPr lang="en-GB" noProof="0" dirty="0"/>
              <a:t>For lockdown – the 2 to 6 months before, sentiment was more positive, and then dropped, maybe because the severity of the situation was unexpected.</a:t>
            </a:r>
          </a:p>
          <a:p>
            <a:pPr marL="0" marR="0" lvl="0" indent="0" algn="l" rtl="0">
              <a:lnSpc>
                <a:spcPct val="100000"/>
              </a:lnSpc>
              <a:spcBef>
                <a:spcPts val="0"/>
              </a:spcBef>
              <a:spcAft>
                <a:spcPts val="0"/>
              </a:spcAft>
              <a:buClr>
                <a:schemeClr val="dk1"/>
              </a:buClr>
              <a:buSzPts val="1200"/>
              <a:buFont typeface="Arial"/>
              <a:buNone/>
            </a:pPr>
            <a:r>
              <a:rPr lang="en-GB" noProof="0" dirty="0"/>
              <a:t>After Brexit referendum on the other hand speech sentiment scores became more positive. As the referendum was not an unexpected event, policies had been put in place to counteract any market reactions, so that the speech sentiment brought across this positive view.</a:t>
            </a:r>
          </a:p>
          <a:p>
            <a:pPr marL="0" marR="0" lvl="0" indent="0" algn="l" rtl="0">
              <a:lnSpc>
                <a:spcPct val="100000"/>
              </a:lnSpc>
              <a:spcBef>
                <a:spcPts val="0"/>
              </a:spcBef>
              <a:spcAft>
                <a:spcPts val="0"/>
              </a:spcAft>
              <a:buClr>
                <a:schemeClr val="dk1"/>
              </a:buClr>
              <a:buSzPts val="1200"/>
              <a:buFont typeface="Arial"/>
              <a:buNone/>
            </a:pPr>
            <a:endParaRPr sz="12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200"/>
              <a:buFont typeface="Arial"/>
              <a:buNone/>
            </a:pPr>
            <a:r>
              <a:rPr lang="en-GB" dirty="0"/>
              <a:t>https://</a:t>
            </a:r>
            <a:r>
              <a:rPr lang="en-GB" dirty="0" err="1"/>
              <a:t>www.politico.eu</a:t>
            </a:r>
            <a:r>
              <a:rPr lang="en-GB" dirty="0"/>
              <a:t>/article/mark-carney-eats-humble-pie-on-</a:t>
            </a:r>
            <a:r>
              <a:rPr lang="en-GB" dirty="0" err="1"/>
              <a:t>brexit</a:t>
            </a:r>
            <a:r>
              <a:rPr lang="en-GB" dirty="0"/>
              <a:t>/</a:t>
            </a:r>
            <a:endParaRPr dirty="0"/>
          </a:p>
          <a:p>
            <a:pPr marL="0" marR="0" lvl="0" indent="0" algn="l" rtl="0">
              <a:lnSpc>
                <a:spcPct val="100000"/>
              </a:lnSpc>
              <a:spcBef>
                <a:spcPts val="0"/>
              </a:spcBef>
              <a:spcAft>
                <a:spcPts val="0"/>
              </a:spcAft>
              <a:buClr>
                <a:schemeClr val="dk1"/>
              </a:buClr>
              <a:buSzPts val="1200"/>
              <a:buFont typeface="Arial"/>
              <a:buNone/>
            </a:pPr>
            <a:endParaRPr dirty="0"/>
          </a:p>
        </p:txBody>
      </p:sp>
      <p:sp>
        <p:nvSpPr>
          <p:cNvPr id="226" name="Google Shape;226;p5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a:extLst>
            <a:ext uri="{FF2B5EF4-FFF2-40B4-BE49-F238E27FC236}">
              <a16:creationId xmlns:a16="http://schemas.microsoft.com/office/drawing/2014/main" id="{569DC220-681D-0C94-2E3D-9310BB9C20FC}"/>
            </a:ext>
          </a:extLst>
        </p:cNvPr>
        <p:cNvGrpSpPr/>
        <p:nvPr/>
      </p:nvGrpSpPr>
      <p:grpSpPr>
        <a:xfrm>
          <a:off x="0" y="0"/>
          <a:ext cx="0" cy="0"/>
          <a:chOff x="0" y="0"/>
          <a:chExt cx="0" cy="0"/>
        </a:xfrm>
      </p:grpSpPr>
      <p:sp>
        <p:nvSpPr>
          <p:cNvPr id="235" name="Google Shape;235;p12:notes">
            <a:extLst>
              <a:ext uri="{FF2B5EF4-FFF2-40B4-BE49-F238E27FC236}">
                <a16:creationId xmlns:a16="http://schemas.microsoft.com/office/drawing/2014/main" id="{2121E817-2182-764B-37AD-4E945559239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6" name="Google Shape;236;p12:notes">
            <a:extLst>
              <a:ext uri="{FF2B5EF4-FFF2-40B4-BE49-F238E27FC236}">
                <a16:creationId xmlns:a16="http://schemas.microsoft.com/office/drawing/2014/main" id="{C2F1272B-BB98-312B-5530-77BD6CBD9AC5}"/>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dirty="0"/>
              <a:t>And here we also looked at MPC voting on interest rate changes, which is of course the main tool of the Bank of England to take direct impact on the economy.</a:t>
            </a:r>
            <a:endParaRPr dirty="0"/>
          </a:p>
          <a:p>
            <a:pPr marL="0" marR="0" lvl="0" indent="0" algn="l" rtl="0">
              <a:lnSpc>
                <a:spcPct val="100000"/>
              </a:lnSpc>
              <a:spcBef>
                <a:spcPts val="0"/>
              </a:spcBef>
              <a:spcAft>
                <a:spcPts val="0"/>
              </a:spcAft>
              <a:buClr>
                <a:schemeClr val="dk1"/>
              </a:buClr>
              <a:buSzPts val="1200"/>
              <a:buFont typeface="Arial"/>
              <a:buNone/>
            </a:pPr>
            <a:r>
              <a:rPr lang="en-GB" dirty="0"/>
              <a:t>The dots show monthly average sentiment of speeches per vote type and the lines display the 3-month rolling averages to highlight tone trends. </a:t>
            </a:r>
            <a:endParaRPr dirty="0"/>
          </a:p>
          <a:p>
            <a:pPr marL="0" marR="0" lvl="0" indent="0" algn="l" rtl="0">
              <a:lnSpc>
                <a:spcPct val="100000"/>
              </a:lnSpc>
              <a:spcBef>
                <a:spcPts val="0"/>
              </a:spcBef>
              <a:spcAft>
                <a:spcPts val="0"/>
              </a:spcAft>
              <a:buClr>
                <a:schemeClr val="dk1"/>
              </a:buClr>
              <a:buSzPts val="1200"/>
              <a:buFont typeface="Arial"/>
              <a:buNone/>
            </a:pPr>
            <a:r>
              <a:rPr lang="en-GB" dirty="0"/>
              <a:t>The shaded areas show ±12 months around major events.</a:t>
            </a:r>
          </a:p>
        </p:txBody>
      </p:sp>
      <p:sp>
        <p:nvSpPr>
          <p:cNvPr id="237" name="Google Shape;237;p12:notes">
            <a:extLst>
              <a:ext uri="{FF2B5EF4-FFF2-40B4-BE49-F238E27FC236}">
                <a16:creationId xmlns:a16="http://schemas.microsoft.com/office/drawing/2014/main" id="{6EAB406E-FA92-57E7-420E-D59A2EFB0FA2}"/>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13</a:t>
            </a:fld>
            <a:endParaRPr/>
          </a:p>
        </p:txBody>
      </p:sp>
    </p:spTree>
    <p:extLst>
      <p:ext uri="{BB962C8B-B14F-4D97-AF65-F5344CB8AC3E}">
        <p14:creationId xmlns:p14="http://schemas.microsoft.com/office/powerpoint/2010/main" val="487885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a:extLst>
            <a:ext uri="{FF2B5EF4-FFF2-40B4-BE49-F238E27FC236}">
              <a16:creationId xmlns:a16="http://schemas.microsoft.com/office/drawing/2014/main" id="{7B99E820-4D29-BDF8-EA48-10B1ABEF12A6}"/>
            </a:ext>
          </a:extLst>
        </p:cNvPr>
        <p:cNvGrpSpPr/>
        <p:nvPr/>
      </p:nvGrpSpPr>
      <p:grpSpPr>
        <a:xfrm>
          <a:off x="0" y="0"/>
          <a:ext cx="0" cy="0"/>
          <a:chOff x="0" y="0"/>
          <a:chExt cx="0" cy="0"/>
        </a:xfrm>
      </p:grpSpPr>
      <p:sp>
        <p:nvSpPr>
          <p:cNvPr id="235" name="Google Shape;235;p12:notes">
            <a:extLst>
              <a:ext uri="{FF2B5EF4-FFF2-40B4-BE49-F238E27FC236}">
                <a16:creationId xmlns:a16="http://schemas.microsoft.com/office/drawing/2014/main" id="{9719FE9D-4461-CC62-B723-D4583EE73E9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6" name="Google Shape;236;p12:notes">
            <a:extLst>
              <a:ext uri="{FF2B5EF4-FFF2-40B4-BE49-F238E27FC236}">
                <a16:creationId xmlns:a16="http://schemas.microsoft.com/office/drawing/2014/main" id="{545E3C93-D5B3-1797-D795-FEE71750BE1B}"/>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dirty="0"/>
              <a:t>Speech sentiment around decisions to increase rates shows a consistently more positive score. Increases are used to control inflation and more positive speech sentiment reflect the increase as countermeasures.</a:t>
            </a:r>
          </a:p>
          <a:p>
            <a:pPr marL="0" marR="0" lvl="0" indent="0" algn="l" rtl="0">
              <a:lnSpc>
                <a:spcPct val="100000"/>
              </a:lnSpc>
              <a:spcBef>
                <a:spcPts val="0"/>
              </a:spcBef>
              <a:spcAft>
                <a:spcPts val="0"/>
              </a:spcAft>
              <a:buClr>
                <a:schemeClr val="dk1"/>
              </a:buClr>
              <a:buSzPts val="1200"/>
              <a:buFont typeface="Arial"/>
              <a:buNone/>
            </a:pPr>
            <a:r>
              <a:rPr lang="en-GB" dirty="0"/>
              <a:t>Speech sentiment around decisions to maintain rates shows a more moderate tone and speech sentiment might also depend more on other factors.</a:t>
            </a:r>
          </a:p>
          <a:p>
            <a:pPr marL="0" marR="0" lvl="0" indent="0" algn="l" rtl="0">
              <a:lnSpc>
                <a:spcPct val="100000"/>
              </a:lnSpc>
              <a:spcBef>
                <a:spcPts val="0"/>
              </a:spcBef>
              <a:spcAft>
                <a:spcPts val="0"/>
              </a:spcAft>
              <a:buClr>
                <a:schemeClr val="dk1"/>
              </a:buClr>
              <a:buSzPts val="1200"/>
              <a:buFont typeface="Arial"/>
              <a:buNone/>
            </a:pPr>
            <a:r>
              <a:rPr lang="en-GB" dirty="0"/>
              <a:t>The decision to reduce rates was often taken in times of crisis, resulting in a more negative speech sentiment overall.</a:t>
            </a:r>
          </a:p>
          <a:p>
            <a:pPr marL="0" marR="0" lvl="0" indent="0" algn="l" rtl="0">
              <a:lnSpc>
                <a:spcPct val="100000"/>
              </a:lnSpc>
              <a:spcBef>
                <a:spcPts val="0"/>
              </a:spcBef>
              <a:spcAft>
                <a:spcPts val="0"/>
              </a:spcAft>
              <a:buClr>
                <a:schemeClr val="dk1"/>
              </a:buClr>
              <a:buSzPts val="1200"/>
              <a:buFont typeface="Arial"/>
              <a:buNone/>
            </a:pPr>
            <a:r>
              <a:rPr lang="en-GB" dirty="0"/>
              <a:t>Shows that BoE communication tone aligns with key events to maintain financial stability.</a:t>
            </a:r>
          </a:p>
        </p:txBody>
      </p:sp>
      <p:sp>
        <p:nvSpPr>
          <p:cNvPr id="237" name="Google Shape;237;p12:notes">
            <a:extLst>
              <a:ext uri="{FF2B5EF4-FFF2-40B4-BE49-F238E27FC236}">
                <a16:creationId xmlns:a16="http://schemas.microsoft.com/office/drawing/2014/main" id="{7313557B-8239-0AFE-45F4-0D073017EB48}"/>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14</a:t>
            </a:fld>
            <a:endParaRPr/>
          </a:p>
        </p:txBody>
      </p:sp>
    </p:spTree>
    <p:extLst>
      <p:ext uri="{BB962C8B-B14F-4D97-AF65-F5344CB8AC3E}">
        <p14:creationId xmlns:p14="http://schemas.microsoft.com/office/powerpoint/2010/main" val="18145077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1" name="Google Shape;261;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100"/>
              <a:buFont typeface="Calibri"/>
              <a:buNone/>
            </a:pPr>
            <a:r>
              <a:rPr lang="en-GB" sz="1200" b="0" i="0" u="none" strike="noStrike" cap="none" dirty="0">
                <a:solidFill>
                  <a:schemeClr val="dk1"/>
                </a:solidFill>
                <a:latin typeface="Arial"/>
                <a:ea typeface="Arial"/>
                <a:cs typeface="Arial"/>
                <a:sym typeface="Arial"/>
              </a:rPr>
              <a:t>Indicators: Interest rates, </a:t>
            </a:r>
            <a:r>
              <a:rPr lang="en-GB" sz="1200" b="0" i="0" u="none" strike="noStrike" cap="none" dirty="0">
                <a:solidFill>
                  <a:schemeClr val="dk1"/>
                </a:solidFill>
                <a:latin typeface="Calibri"/>
                <a:ea typeface="Calibri"/>
                <a:cs typeface="Calibri"/>
                <a:sym typeface="Calibri"/>
              </a:rPr>
              <a:t>GDP, Unemployment Rate, Credit Growth, Consumer Confidence, inflation, property prices, exchange rates, FTSE 250 and government bonds,</a:t>
            </a:r>
            <a:endParaRPr dirty="0"/>
          </a:p>
          <a:p>
            <a:pPr marL="0" marR="0" lvl="0" indent="0" algn="l" rtl="0">
              <a:lnSpc>
                <a:spcPct val="100000"/>
              </a:lnSpc>
              <a:spcBef>
                <a:spcPts val="0"/>
              </a:spcBef>
              <a:spcAft>
                <a:spcPts val="0"/>
              </a:spcAft>
              <a:buClr>
                <a:schemeClr val="dk1"/>
              </a:buClr>
              <a:buSzPts val="1100"/>
              <a:buFont typeface="Calibri"/>
              <a:buNone/>
            </a:pPr>
            <a:r>
              <a:rPr lang="en-GB" sz="1200" b="0" i="0" u="none" strike="noStrike" cap="none" dirty="0">
                <a:solidFill>
                  <a:schemeClr val="dk1"/>
                </a:solidFill>
                <a:latin typeface="Calibri"/>
                <a:ea typeface="Calibri"/>
                <a:cs typeface="Calibri"/>
                <a:sym typeface="Calibri"/>
              </a:rPr>
              <a:t>We did not use FTSE 100 as this includes mainly global companies, while the FTSE 250 also includes companies more generally impacted by UK policy.</a:t>
            </a:r>
            <a:endParaRPr dirty="0"/>
          </a:p>
          <a:p>
            <a:pPr marL="0" marR="0" lvl="0" indent="0" algn="l" rtl="0">
              <a:lnSpc>
                <a:spcPct val="100000"/>
              </a:lnSpc>
              <a:spcBef>
                <a:spcPts val="0"/>
              </a:spcBef>
              <a:spcAft>
                <a:spcPts val="0"/>
              </a:spcAft>
              <a:buClr>
                <a:schemeClr val="dk1"/>
              </a:buClr>
              <a:buSzPts val="1100"/>
              <a:buFont typeface="Calibri"/>
              <a:buNone/>
            </a:pPr>
            <a:endParaRPr sz="12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100"/>
              <a:buFont typeface="Calibri"/>
              <a:buNone/>
            </a:pPr>
            <a:r>
              <a:rPr lang="en-GB" sz="1200" b="0" i="0" u="none" strike="noStrike" cap="none" dirty="0">
                <a:solidFill>
                  <a:schemeClr val="dk1"/>
                </a:solidFill>
                <a:latin typeface="Calibri"/>
                <a:ea typeface="Calibri"/>
                <a:cs typeface="Calibri"/>
                <a:sym typeface="Calibri"/>
              </a:rPr>
              <a:t>Speech sentiment does not linearly correlate with the individual indicators, as the economic variables are all intrinsically linked.</a:t>
            </a:r>
            <a:endParaRPr dirty="0"/>
          </a:p>
          <a:p>
            <a:pPr marL="0" marR="0" lvl="0" indent="0" algn="l" rtl="0">
              <a:lnSpc>
                <a:spcPct val="100000"/>
              </a:lnSpc>
              <a:spcBef>
                <a:spcPts val="0"/>
              </a:spcBef>
              <a:spcAft>
                <a:spcPts val="0"/>
              </a:spcAft>
              <a:buClr>
                <a:schemeClr val="dk1"/>
              </a:buClr>
              <a:buSzPts val="1100"/>
              <a:buFont typeface="Calibri"/>
              <a:buNone/>
            </a:pPr>
            <a:r>
              <a:rPr lang="en-GB" sz="1200" b="0" i="0" u="none" strike="noStrike" cap="none" dirty="0">
                <a:solidFill>
                  <a:schemeClr val="dk1"/>
                </a:solidFill>
                <a:latin typeface="Calibri"/>
                <a:ea typeface="Calibri"/>
                <a:cs typeface="Calibri"/>
                <a:sym typeface="Calibri"/>
              </a:rPr>
              <a:t>We tested this both ways but did not find strong predictions either ways.</a:t>
            </a:r>
            <a:endParaRPr sz="1200" b="1" i="0" u="none" strike="noStrike" cap="none" dirty="0">
              <a:solidFill>
                <a:srgbClr val="3BD5D7"/>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100"/>
              <a:buFont typeface="Calibri"/>
              <a:buNone/>
            </a:pPr>
            <a:endParaRPr dirty="0"/>
          </a:p>
        </p:txBody>
      </p:sp>
      <p:sp>
        <p:nvSpPr>
          <p:cNvPr id="262" name="Google Shape;262;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2" name="Google Shape;272;p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dirty="0"/>
              <a:t>We did find some interesting results with cross correlation, showing the largest peaks and the red dots show statistical significance.</a:t>
            </a:r>
            <a:endParaRPr dirty="0"/>
          </a:p>
          <a:p>
            <a:pPr marL="0" marR="0" lvl="0" indent="0" algn="l" rtl="0">
              <a:lnSpc>
                <a:spcPct val="100000"/>
              </a:lnSpc>
              <a:spcBef>
                <a:spcPts val="0"/>
              </a:spcBef>
              <a:spcAft>
                <a:spcPts val="0"/>
              </a:spcAft>
              <a:buClr>
                <a:schemeClr val="dk1"/>
              </a:buClr>
              <a:buSzPts val="1200"/>
              <a:buFont typeface="Arial"/>
              <a:buNone/>
            </a:pPr>
            <a:r>
              <a:rPr lang="en-GB" dirty="0"/>
              <a:t>Unemployment: </a:t>
            </a:r>
            <a:r>
              <a:rPr lang="en-GB" sz="1200" b="0" i="0" u="none" strike="noStrike" cap="none" dirty="0">
                <a:solidFill>
                  <a:schemeClr val="dk1"/>
                </a:solidFill>
                <a:latin typeface="Arial"/>
                <a:ea typeface="Arial"/>
                <a:cs typeface="Arial"/>
                <a:sym typeface="Arial"/>
              </a:rPr>
              <a:t> significant negative correlations which suggest that </a:t>
            </a:r>
            <a:r>
              <a:rPr lang="en-GB" sz="1200" b="1" i="0" u="none" strike="noStrike" cap="none" dirty="0">
                <a:solidFill>
                  <a:schemeClr val="dk1"/>
                </a:solidFill>
                <a:latin typeface="Arial"/>
                <a:ea typeface="Arial"/>
                <a:cs typeface="Arial"/>
                <a:sym typeface="Arial"/>
              </a:rPr>
              <a:t>more positive speeches </a:t>
            </a:r>
            <a:r>
              <a:rPr lang="en-GB" sz="1200" b="0" i="0" u="none" strike="noStrike" cap="none" dirty="0">
                <a:solidFill>
                  <a:schemeClr val="dk1"/>
                </a:solidFill>
                <a:latin typeface="Arial"/>
                <a:ea typeface="Arial"/>
                <a:cs typeface="Arial"/>
                <a:sym typeface="Arial"/>
              </a:rPr>
              <a:t>tend to be followed by </a:t>
            </a:r>
            <a:r>
              <a:rPr lang="en-GB" sz="1200" b="1" i="0" u="none" strike="noStrike" cap="none" dirty="0">
                <a:solidFill>
                  <a:schemeClr val="dk1"/>
                </a:solidFill>
                <a:latin typeface="Arial"/>
                <a:ea typeface="Arial"/>
                <a:cs typeface="Arial"/>
                <a:sym typeface="Arial"/>
              </a:rPr>
              <a:t>declines in unemployment rate changes</a:t>
            </a:r>
            <a:r>
              <a:rPr lang="en-GB" sz="1200" b="0" i="0" u="none" strike="noStrike" cap="none" dirty="0">
                <a:solidFill>
                  <a:schemeClr val="dk1"/>
                </a:solidFill>
                <a:latin typeface="Arial"/>
                <a:ea typeface="Arial"/>
                <a:cs typeface="Arial"/>
                <a:sym typeface="Arial"/>
              </a:rPr>
              <a:t> after about 4-8 months.</a:t>
            </a:r>
            <a:endParaRPr dirty="0"/>
          </a:p>
          <a:p>
            <a:pPr marL="0" marR="0" lvl="0" indent="0" algn="l" rtl="0">
              <a:lnSpc>
                <a:spcPct val="100000"/>
              </a:lnSpc>
              <a:spcBef>
                <a:spcPts val="0"/>
              </a:spcBef>
              <a:spcAft>
                <a:spcPts val="0"/>
              </a:spcAft>
              <a:buClr>
                <a:schemeClr val="dk1"/>
              </a:buClr>
              <a:buSzPts val="1200"/>
              <a:buFont typeface="Arial"/>
              <a:buNone/>
            </a:pPr>
            <a:r>
              <a:rPr lang="en-GB" dirty="0"/>
              <a:t>FTSE 250: </a:t>
            </a:r>
            <a:r>
              <a:rPr lang="en-GB" sz="1200" b="0" i="0" u="none" strike="noStrike" cap="none" dirty="0">
                <a:solidFill>
                  <a:schemeClr val="dk1"/>
                </a:solidFill>
                <a:latin typeface="Arial"/>
                <a:ea typeface="Arial"/>
                <a:cs typeface="Arial"/>
                <a:sym typeface="Arial"/>
              </a:rPr>
              <a:t>When central bank speeches are </a:t>
            </a:r>
            <a:r>
              <a:rPr lang="en-GB" sz="1200" b="1" i="0" u="none" strike="noStrike" cap="none" dirty="0">
                <a:solidFill>
                  <a:schemeClr val="dk1"/>
                </a:solidFill>
                <a:latin typeface="Arial"/>
                <a:ea typeface="Arial"/>
                <a:cs typeface="Arial"/>
                <a:sym typeface="Arial"/>
              </a:rPr>
              <a:t>more positive or optimistic</a:t>
            </a:r>
            <a:r>
              <a:rPr lang="en-GB" sz="1200" b="0" i="0" u="none" strike="noStrike" cap="none" dirty="0">
                <a:solidFill>
                  <a:schemeClr val="dk1"/>
                </a:solidFill>
                <a:latin typeface="Arial"/>
                <a:ea typeface="Arial"/>
                <a:cs typeface="Arial"/>
                <a:sym typeface="Arial"/>
              </a:rPr>
              <a:t>, there tends to be a </a:t>
            </a:r>
            <a:r>
              <a:rPr lang="en-GB" sz="1200" b="1" i="0" u="none" strike="noStrike" cap="none" dirty="0">
                <a:solidFill>
                  <a:schemeClr val="dk1"/>
                </a:solidFill>
                <a:latin typeface="Arial"/>
                <a:ea typeface="Arial"/>
                <a:cs typeface="Arial"/>
                <a:sym typeface="Arial"/>
              </a:rPr>
              <a:t>small but significant rise</a:t>
            </a:r>
            <a:r>
              <a:rPr lang="en-GB" sz="1200" b="0" i="0" u="none" strike="noStrike" cap="none" dirty="0">
                <a:solidFill>
                  <a:schemeClr val="dk1"/>
                </a:solidFill>
                <a:latin typeface="Arial"/>
                <a:ea typeface="Arial"/>
                <a:cs typeface="Arial"/>
                <a:sym typeface="Arial"/>
              </a:rPr>
              <a:t> in the FTSE 250 index about </a:t>
            </a:r>
            <a:r>
              <a:rPr lang="en-GB" sz="1200" b="1" i="0" u="none" strike="noStrike" cap="none" dirty="0">
                <a:solidFill>
                  <a:schemeClr val="dk1"/>
                </a:solidFill>
                <a:latin typeface="Arial"/>
                <a:ea typeface="Arial"/>
                <a:cs typeface="Arial"/>
                <a:sym typeface="Arial"/>
              </a:rPr>
              <a:t>6 periods afterward</a:t>
            </a:r>
            <a:r>
              <a:rPr lang="en-GB" sz="1200" b="0" i="0" u="none" strike="noStrike" cap="none" dirty="0">
                <a:solidFill>
                  <a:schemeClr val="dk1"/>
                </a:solidFill>
                <a:latin typeface="Arial"/>
                <a:ea typeface="Arial"/>
                <a:cs typeface="Arial"/>
                <a:sym typeface="Arial"/>
              </a:rPr>
              <a:t>.</a:t>
            </a:r>
            <a:endParaRPr dirty="0"/>
          </a:p>
          <a:p>
            <a:pPr marL="0" marR="0" lvl="0" indent="0" algn="l" rtl="0">
              <a:lnSpc>
                <a:spcPct val="100000"/>
              </a:lnSpc>
              <a:spcBef>
                <a:spcPts val="0"/>
              </a:spcBef>
              <a:spcAft>
                <a:spcPts val="0"/>
              </a:spcAft>
              <a:buClr>
                <a:schemeClr val="dk1"/>
              </a:buClr>
              <a:buSzPts val="1200"/>
              <a:buFont typeface="Arial"/>
              <a:buNone/>
            </a:pPr>
            <a:endParaRPr dirty="0"/>
          </a:p>
          <a:p>
            <a:pPr marL="0" marR="0" lvl="0" indent="0" algn="l" rtl="0">
              <a:lnSpc>
                <a:spcPct val="100000"/>
              </a:lnSpc>
              <a:spcBef>
                <a:spcPts val="0"/>
              </a:spcBef>
              <a:spcAft>
                <a:spcPts val="0"/>
              </a:spcAft>
              <a:buClr>
                <a:schemeClr val="dk1"/>
              </a:buClr>
              <a:buSzPts val="1200"/>
              <a:buFont typeface="Arial"/>
              <a:buNone/>
            </a:pPr>
            <a:endParaRPr dirty="0"/>
          </a:p>
        </p:txBody>
      </p:sp>
      <p:sp>
        <p:nvSpPr>
          <p:cNvPr id="273" name="Google Shape;273;p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6" name="Google Shape;286;p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228600" algn="l" rtl="0">
              <a:lnSpc>
                <a:spcPct val="100000"/>
              </a:lnSpc>
              <a:spcBef>
                <a:spcPts val="0"/>
              </a:spcBef>
              <a:spcAft>
                <a:spcPts val="0"/>
              </a:spcAft>
              <a:buClr>
                <a:srgbClr val="000000"/>
              </a:buClr>
              <a:buSzPts val="1400"/>
              <a:buFont typeface="Arial"/>
              <a:buNone/>
            </a:pPr>
            <a:r>
              <a:rPr lang="en-GB" sz="1200" b="0" i="0" u="none" strike="noStrike" cap="none" noProof="0" dirty="0">
                <a:solidFill>
                  <a:schemeClr val="dk1"/>
                </a:solidFill>
                <a:latin typeface="Arial"/>
                <a:ea typeface="Arial"/>
                <a:cs typeface="Arial"/>
                <a:sym typeface="Arial"/>
              </a:rPr>
              <a:t>Here we then looked at whether the economic indicators impact future speech sentiment.</a:t>
            </a:r>
          </a:p>
          <a:p>
            <a:pPr marL="0" marR="0" lvl="0" indent="-228600" algn="l" rtl="0">
              <a:lnSpc>
                <a:spcPct val="100000"/>
              </a:lnSpc>
              <a:spcBef>
                <a:spcPts val="0"/>
              </a:spcBef>
              <a:spcAft>
                <a:spcPts val="0"/>
              </a:spcAft>
              <a:buClr>
                <a:srgbClr val="000000"/>
              </a:buClr>
              <a:buSzPts val="1400"/>
              <a:buFont typeface="Arial"/>
              <a:buNone/>
            </a:pPr>
            <a:endParaRPr lang="en-GB" sz="1200" b="0" noProof="0" dirty="0"/>
          </a:p>
          <a:p>
            <a:pPr marL="0" marR="0" lvl="0" indent="-228600" algn="l" rtl="0">
              <a:lnSpc>
                <a:spcPct val="100000"/>
              </a:lnSpc>
              <a:spcBef>
                <a:spcPts val="0"/>
              </a:spcBef>
              <a:spcAft>
                <a:spcPts val="0"/>
              </a:spcAft>
              <a:buClr>
                <a:srgbClr val="000000"/>
              </a:buClr>
              <a:buSzPts val="1400"/>
              <a:buFont typeface="Arial"/>
              <a:buNone/>
            </a:pPr>
            <a:r>
              <a:rPr lang="en-GB" sz="1200" b="0" i="0" u="none" strike="noStrike" cap="none" noProof="0" dirty="0">
                <a:solidFill>
                  <a:schemeClr val="dk1"/>
                </a:solidFill>
                <a:latin typeface="Arial"/>
                <a:ea typeface="Arial"/>
                <a:cs typeface="Arial"/>
                <a:sym typeface="Arial"/>
              </a:rPr>
              <a:t>For interest rates, when they increase, the BoE communicates in a more positive tone shortly afterwards, signalling confidence in policy normalisation or economic resilience.</a:t>
            </a:r>
          </a:p>
          <a:p>
            <a:pPr marL="0" marR="0" lvl="0" indent="-228600" algn="l" rtl="0">
              <a:lnSpc>
                <a:spcPct val="100000"/>
              </a:lnSpc>
              <a:spcBef>
                <a:spcPts val="0"/>
              </a:spcBef>
              <a:spcAft>
                <a:spcPts val="0"/>
              </a:spcAft>
              <a:buClr>
                <a:srgbClr val="000000"/>
              </a:buClr>
              <a:buSzPts val="1400"/>
              <a:buFont typeface="Arial"/>
              <a:buNone/>
            </a:pPr>
            <a:r>
              <a:rPr lang="en-GB" sz="1200" b="0" i="0" u="none" strike="noStrike" cap="none" noProof="0" dirty="0">
                <a:solidFill>
                  <a:schemeClr val="dk1"/>
                </a:solidFill>
                <a:latin typeface="Arial"/>
                <a:cs typeface="Arial"/>
                <a:sym typeface="Arial"/>
              </a:rPr>
              <a:t>This is in line with the sentiment analysis around MPC voting from earlier.</a:t>
            </a:r>
            <a:endParaRPr lang="en-GB" sz="1200" b="0" noProof="0" dirty="0"/>
          </a:p>
          <a:p>
            <a:pPr marL="0" marR="0" lvl="0" indent="0" algn="l" rtl="0">
              <a:lnSpc>
                <a:spcPct val="100000"/>
              </a:lnSpc>
              <a:spcBef>
                <a:spcPts val="0"/>
              </a:spcBef>
              <a:spcAft>
                <a:spcPts val="0"/>
              </a:spcAft>
              <a:buClr>
                <a:schemeClr val="dk1"/>
              </a:buClr>
              <a:buSzPts val="1200"/>
              <a:buFont typeface="Arial"/>
              <a:buNone/>
            </a:pPr>
            <a:endParaRPr lang="de-DE" dirty="0"/>
          </a:p>
          <a:p>
            <a:pPr marL="0" marR="0" lvl="0" indent="0" algn="l" rtl="0">
              <a:lnSpc>
                <a:spcPct val="100000"/>
              </a:lnSpc>
              <a:spcBef>
                <a:spcPts val="0"/>
              </a:spcBef>
              <a:spcAft>
                <a:spcPts val="0"/>
              </a:spcAft>
              <a:buClr>
                <a:schemeClr val="dk1"/>
              </a:buClr>
              <a:buSzPts val="1200"/>
              <a:buFont typeface="Arial"/>
              <a:buNone/>
            </a:pPr>
            <a:endParaRPr lang="en-DE" dirty="0"/>
          </a:p>
          <a:p>
            <a:pPr marL="0" marR="0" lvl="0" indent="0" algn="l" defTabSz="914400" rtl="0" eaLnBrk="1" fontAlgn="auto" latinLnBrk="0" hangingPunct="1">
              <a:lnSpc>
                <a:spcPct val="100000"/>
              </a:lnSpc>
              <a:spcBef>
                <a:spcPts val="0"/>
              </a:spcBef>
              <a:spcAft>
                <a:spcPts val="0"/>
              </a:spcAft>
              <a:buClr>
                <a:schemeClr val="dk1"/>
              </a:buClr>
              <a:buSzPts val="1200"/>
              <a:buFont typeface="Arial"/>
              <a:buNone/>
              <a:tabLst/>
              <a:defRPr/>
            </a:pPr>
            <a:r>
              <a:rPr lang="en-GB" sz="1200" b="0" i="0" u="none" strike="noStrike" cap="none" noProof="0" dirty="0">
                <a:solidFill>
                  <a:schemeClr val="dk1"/>
                </a:solidFill>
                <a:latin typeface="Arial"/>
                <a:ea typeface="Arial"/>
                <a:cs typeface="Arial"/>
                <a:sym typeface="Arial"/>
              </a:rPr>
              <a:t>For unemployment we found  that higher unemployment rate tend to be followed by more positive speech sentiment after about 3 to 8 periods, so in line with the results on the previous slide.</a:t>
            </a:r>
            <a:endParaRPr lang="en-GB" sz="1200" b="0" noProof="0" dirty="0"/>
          </a:p>
          <a:p>
            <a:pPr marL="0" marR="0" lvl="0" indent="0" algn="l" rtl="0">
              <a:lnSpc>
                <a:spcPct val="100000"/>
              </a:lnSpc>
              <a:spcBef>
                <a:spcPts val="0"/>
              </a:spcBef>
              <a:spcAft>
                <a:spcPts val="0"/>
              </a:spcAft>
              <a:buClr>
                <a:schemeClr val="dk1"/>
              </a:buClr>
              <a:buSzPts val="1200"/>
              <a:buFont typeface="Arial"/>
              <a:buNone/>
            </a:pPr>
            <a:endParaRPr dirty="0"/>
          </a:p>
        </p:txBody>
      </p:sp>
      <p:sp>
        <p:nvSpPr>
          <p:cNvPr id="287" name="Google Shape;287;p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7" name="Google Shape;297;p4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noProof="0" dirty="0"/>
              <a:t>We followed this by more in in depth correlation analysis using OLS, random forests and </a:t>
            </a:r>
            <a:r>
              <a:rPr lang="en-GB" noProof="0" dirty="0" err="1"/>
              <a:t>XGBoost</a:t>
            </a:r>
            <a:r>
              <a:rPr lang="en-GB" noProof="0" dirty="0"/>
              <a:t> models. </a:t>
            </a:r>
          </a:p>
          <a:p>
            <a:pPr marL="0" lvl="0" indent="0" algn="l" rtl="0">
              <a:lnSpc>
                <a:spcPct val="115000"/>
              </a:lnSpc>
              <a:spcBef>
                <a:spcPts val="1200"/>
              </a:spcBef>
              <a:spcAft>
                <a:spcPts val="0"/>
              </a:spcAft>
              <a:buClr>
                <a:schemeClr val="dk1"/>
              </a:buClr>
              <a:buSzPts val="1100"/>
              <a:buFont typeface="Arial"/>
              <a:buNone/>
            </a:pPr>
            <a:r>
              <a:rPr lang="en-GB" noProof="0" dirty="0"/>
              <a:t>The </a:t>
            </a:r>
            <a:r>
              <a:rPr lang="en-GB" noProof="0" dirty="0" err="1"/>
              <a:t>XGBoost</a:t>
            </a:r>
            <a:r>
              <a:rPr lang="en-GB" noProof="0" dirty="0"/>
              <a:t> </a:t>
            </a:r>
            <a:r>
              <a:rPr lang="en-GB" noProof="0" dirty="0" err="1"/>
              <a:t>nodel</a:t>
            </a:r>
            <a:r>
              <a:rPr lang="en-GB" noProof="0" dirty="0"/>
              <a:t> outperformed the other and the feature importance in the model can be seen here. </a:t>
            </a:r>
          </a:p>
          <a:p>
            <a:pPr marL="0" lvl="0" indent="0" algn="l" rtl="0">
              <a:lnSpc>
                <a:spcPct val="115000"/>
              </a:lnSpc>
              <a:spcBef>
                <a:spcPts val="1200"/>
              </a:spcBef>
              <a:spcAft>
                <a:spcPts val="0"/>
              </a:spcAft>
              <a:buClr>
                <a:schemeClr val="dk1"/>
              </a:buClr>
              <a:buSzPts val="1100"/>
              <a:buFont typeface="Arial"/>
              <a:buNone/>
            </a:pPr>
            <a:r>
              <a:rPr lang="en-GB" noProof="0" dirty="0"/>
              <a:t>We applied the model to weighted and non-weighted speech sentiment scores, which had similar results.</a:t>
            </a:r>
          </a:p>
          <a:p>
            <a:pPr marL="0" lvl="0" indent="0" algn="l" rtl="0">
              <a:lnSpc>
                <a:spcPct val="115000"/>
              </a:lnSpc>
              <a:spcBef>
                <a:spcPts val="1200"/>
              </a:spcBef>
              <a:spcAft>
                <a:spcPts val="0"/>
              </a:spcAft>
              <a:buClr>
                <a:schemeClr val="dk1"/>
              </a:buClr>
              <a:buSzPts val="1100"/>
              <a:buFont typeface="Arial"/>
              <a:buNone/>
            </a:pPr>
            <a:r>
              <a:rPr lang="en-GB" noProof="0" dirty="0"/>
              <a:t>For the sentiment score we also used different lags and transformations, but still no strong predictive links were found.</a:t>
            </a:r>
          </a:p>
          <a:p>
            <a:pPr marL="0" lvl="0" indent="0" algn="l" rtl="0">
              <a:lnSpc>
                <a:spcPct val="115000"/>
              </a:lnSpc>
              <a:spcBef>
                <a:spcPts val="1200"/>
              </a:spcBef>
              <a:spcAft>
                <a:spcPts val="0"/>
              </a:spcAft>
              <a:buClr>
                <a:schemeClr val="dk1"/>
              </a:buClr>
              <a:buSzPts val="1100"/>
              <a:buFont typeface="Arial"/>
              <a:buNone/>
            </a:pPr>
            <a:r>
              <a:rPr lang="en-GB" noProof="0" dirty="0"/>
              <a:t>However, speech sentiment scores make small contributions to the prediction of the FTSE250, the exchange rate to USD and GDP Growth.</a:t>
            </a:r>
          </a:p>
          <a:p>
            <a:pPr marL="0" lvl="0" indent="0" algn="l" rtl="0">
              <a:lnSpc>
                <a:spcPct val="115000"/>
              </a:lnSpc>
              <a:spcBef>
                <a:spcPts val="1200"/>
              </a:spcBef>
              <a:spcAft>
                <a:spcPts val="0"/>
              </a:spcAft>
              <a:buClr>
                <a:schemeClr val="dk1"/>
              </a:buClr>
              <a:buSzPts val="1100"/>
              <a:buFont typeface="Arial"/>
              <a:buNone/>
            </a:pPr>
            <a:endParaRPr lang="en-GB" noProof="0" dirty="0"/>
          </a:p>
          <a:p>
            <a:pPr marL="0" lvl="0" indent="0" algn="l" rtl="0">
              <a:lnSpc>
                <a:spcPct val="115000"/>
              </a:lnSpc>
              <a:spcBef>
                <a:spcPts val="1200"/>
              </a:spcBef>
              <a:spcAft>
                <a:spcPts val="0"/>
              </a:spcAft>
              <a:buClr>
                <a:schemeClr val="dk1"/>
              </a:buClr>
              <a:buSzPts val="1100"/>
              <a:buFont typeface="Arial"/>
              <a:buNone/>
            </a:pPr>
            <a:r>
              <a:rPr lang="en-GB" noProof="0" dirty="0"/>
              <a:t>To test for higher significance, other feature were introduced, and consumer confidence appears to be a strong predictor and dominates economic forecasting in this model.</a:t>
            </a:r>
          </a:p>
          <a:p>
            <a:pPr marL="0" lvl="0" indent="0" algn="l" rtl="0">
              <a:lnSpc>
                <a:spcPct val="115000"/>
              </a:lnSpc>
              <a:spcBef>
                <a:spcPts val="1200"/>
              </a:spcBef>
              <a:spcAft>
                <a:spcPts val="0"/>
              </a:spcAft>
              <a:buClr>
                <a:schemeClr val="dk1"/>
              </a:buClr>
              <a:buSzPts val="1100"/>
              <a:buFont typeface="Arial"/>
              <a:buNone/>
            </a:pPr>
            <a:endParaRPr dirty="0"/>
          </a:p>
          <a:p>
            <a:pPr marL="0" marR="0" lvl="0" indent="0" algn="l" rtl="0">
              <a:lnSpc>
                <a:spcPct val="100000"/>
              </a:lnSpc>
              <a:spcBef>
                <a:spcPts val="0"/>
              </a:spcBef>
              <a:spcAft>
                <a:spcPts val="0"/>
              </a:spcAft>
              <a:buClr>
                <a:schemeClr val="dk1"/>
              </a:buClr>
              <a:buSzPts val="1200"/>
              <a:buFont typeface="Arial"/>
              <a:buNone/>
            </a:pPr>
            <a:endParaRPr dirty="0"/>
          </a:p>
        </p:txBody>
      </p:sp>
      <p:sp>
        <p:nvSpPr>
          <p:cNvPr id="298" name="Google Shape;298;p4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8" name="Google Shape;308;p5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t>As speech sentiment has some impact on FTSE250 and the FTSE 250 is good measure for economic conditions, as it reacts more rapidly to changes, we did a deep dive into this indicator and applied a broader model with more features.</a:t>
            </a:r>
          </a:p>
          <a:p>
            <a:pPr marL="0" marR="0" lvl="0" indent="0" algn="l" rtl="0">
              <a:lnSpc>
                <a:spcPct val="100000"/>
              </a:lnSpc>
              <a:spcBef>
                <a:spcPts val="0"/>
              </a:spcBef>
              <a:spcAft>
                <a:spcPts val="0"/>
              </a:spcAft>
              <a:buClr>
                <a:srgbClr val="000000"/>
              </a:buClr>
              <a:buSzPts val="1400"/>
              <a:buFont typeface="Arial"/>
              <a:buNone/>
            </a:pPr>
            <a:r>
              <a:rPr lang="en-GB" dirty="0"/>
              <a:t>You can see here, that interest rates are crucial - The analysis on the left including interest rates shows a much better fit than without on the right.</a:t>
            </a:r>
          </a:p>
          <a:p>
            <a:pPr marL="0" marR="0" lvl="0" indent="0" algn="l" rtl="0">
              <a:lnSpc>
                <a:spcPct val="100000"/>
              </a:lnSpc>
              <a:spcBef>
                <a:spcPts val="0"/>
              </a:spcBef>
              <a:spcAft>
                <a:spcPts val="0"/>
              </a:spcAft>
              <a:buClr>
                <a:srgbClr val="000000"/>
              </a:buClr>
              <a:buSzPts val="1400"/>
              <a:buFont typeface="Arial"/>
              <a:buNone/>
            </a:pPr>
            <a:r>
              <a:rPr lang="en-GB" dirty="0"/>
              <a:t>This improves prediction, although substantial variability remains.</a:t>
            </a:r>
          </a:p>
        </p:txBody>
      </p:sp>
      <p:sp>
        <p:nvSpPr>
          <p:cNvPr id="309" name="Google Shape;309;p5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GB" dirty="0"/>
              <a:t>My name is Dr. Karin Agius Ferrante and I will present the findings of our team </a:t>
            </a:r>
            <a:r>
              <a:rPr lang="en-GB" dirty="0" err="1"/>
              <a:t>AnalytIQ</a:t>
            </a:r>
            <a:r>
              <a:rPr lang="en-GB" dirty="0"/>
              <a:t> that were developed for the Bank of England </a:t>
            </a:r>
            <a:r>
              <a:rPr lang="en-GB" sz="1200" b="0" i="0" u="none" strike="noStrike" cap="none" dirty="0">
                <a:solidFill>
                  <a:schemeClr val="dk1"/>
                </a:solidFill>
                <a:effectLst/>
                <a:latin typeface="Arial"/>
                <a:ea typeface="Arial"/>
                <a:cs typeface="Arial"/>
                <a:sym typeface="Arial"/>
              </a:rPr>
              <a:t>data strategy team.</a:t>
            </a:r>
            <a:endParaRPr dirty="0"/>
          </a:p>
        </p:txBody>
      </p:sp>
      <p:sp>
        <p:nvSpPr>
          <p:cNvPr id="98" name="Google Shape;98;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0" name="Google Shape;320;p5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highlight>
                  <a:srgbClr val="FFFFFF"/>
                </a:highlight>
              </a:rPr>
              <a:t>Overall, the deep dive shows that speech sentiment alone is not a sufficient predictor, as </a:t>
            </a:r>
            <a:r>
              <a:rPr lang="en-GB" sz="1200" dirty="0">
                <a:highlight>
                  <a:srgbClr val="FFFFFF"/>
                </a:highlight>
              </a:rPr>
              <a:t>FTSE250 values vary widely across similar speech sentiment scores.</a:t>
            </a:r>
            <a:endParaRPr dirty="0"/>
          </a:p>
          <a:p>
            <a:pPr marL="0" marR="0" lvl="0" indent="0" algn="l" rtl="0">
              <a:lnSpc>
                <a:spcPct val="100000"/>
              </a:lnSpc>
              <a:spcBef>
                <a:spcPts val="0"/>
              </a:spcBef>
              <a:spcAft>
                <a:spcPts val="0"/>
              </a:spcAft>
              <a:buClr>
                <a:schemeClr val="dk1"/>
              </a:buClr>
              <a:buSzPts val="1200"/>
              <a:buFont typeface="Arial"/>
              <a:buNone/>
            </a:pPr>
            <a:endParaRPr dirty="0"/>
          </a:p>
          <a:p>
            <a:pPr marL="0" marR="0" lvl="0" indent="0" algn="l" rtl="0">
              <a:lnSpc>
                <a:spcPct val="100000"/>
              </a:lnSpc>
              <a:spcBef>
                <a:spcPts val="0"/>
              </a:spcBef>
              <a:spcAft>
                <a:spcPts val="0"/>
              </a:spcAft>
              <a:buClr>
                <a:schemeClr val="dk1"/>
              </a:buClr>
              <a:buSzPts val="1200"/>
              <a:buFont typeface="Arial"/>
              <a:buNone/>
            </a:pPr>
            <a:endParaRPr dirty="0"/>
          </a:p>
        </p:txBody>
      </p:sp>
      <p:sp>
        <p:nvSpPr>
          <p:cNvPr id="321" name="Google Shape;321;p5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1" name="Google Shape;331;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just" rtl="0">
              <a:lnSpc>
                <a:spcPct val="100000"/>
              </a:lnSpc>
              <a:spcBef>
                <a:spcPts val="0"/>
              </a:spcBef>
              <a:spcAft>
                <a:spcPts val="0"/>
              </a:spcAft>
              <a:buSzPts val="1400"/>
              <a:buNone/>
            </a:pPr>
            <a:r>
              <a:rPr lang="en-GB" noProof="0" dirty="0"/>
              <a:t>So what about our recommendations and future opportunities?</a:t>
            </a:r>
          </a:p>
          <a:p>
            <a:pPr marL="0" lvl="0" indent="0" algn="just" rtl="0">
              <a:lnSpc>
                <a:spcPct val="100000"/>
              </a:lnSpc>
              <a:spcBef>
                <a:spcPts val="0"/>
              </a:spcBef>
              <a:spcAft>
                <a:spcPts val="0"/>
              </a:spcAft>
              <a:buSzPts val="1400"/>
              <a:buNone/>
            </a:pPr>
            <a:endParaRPr dirty="0"/>
          </a:p>
        </p:txBody>
      </p:sp>
      <p:sp>
        <p:nvSpPr>
          <p:cNvPr id="332" name="Google Shape;332;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1" name="Google Shape;341;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900"/>
              </a:spcBef>
              <a:spcAft>
                <a:spcPts val="0"/>
              </a:spcAft>
              <a:buClr>
                <a:schemeClr val="dk1"/>
              </a:buClr>
              <a:buSzPts val="1200"/>
              <a:buFont typeface="Arial"/>
              <a:buNone/>
            </a:pPr>
            <a:r>
              <a:rPr lang="en-GB" noProof="0" dirty="0"/>
              <a:t>Let‘s remember the key </a:t>
            </a:r>
            <a:r>
              <a:rPr lang="en-GB" noProof="0" dirty="0" err="1"/>
              <a:t>finsights</a:t>
            </a:r>
            <a:r>
              <a:rPr lang="en-GB" noProof="0" dirty="0"/>
              <a:t>:</a:t>
            </a:r>
          </a:p>
          <a:p>
            <a:pPr marL="0" lvl="0" indent="0" algn="just" rtl="0">
              <a:lnSpc>
                <a:spcPct val="100000"/>
              </a:lnSpc>
              <a:spcBef>
                <a:spcPts val="0"/>
              </a:spcBef>
              <a:spcAft>
                <a:spcPts val="0"/>
              </a:spcAft>
              <a:buSzPts val="1400"/>
              <a:buNone/>
            </a:pPr>
            <a:r>
              <a:rPr lang="en-GB" noProof="0" dirty="0"/>
              <a:t>We saw that speeches changed over time to shorter more frequent communications.</a:t>
            </a:r>
          </a:p>
          <a:p>
            <a:pPr marL="0" marR="0" lvl="0" indent="0" algn="just" rtl="0">
              <a:lnSpc>
                <a:spcPct val="100000"/>
              </a:lnSpc>
              <a:spcBef>
                <a:spcPts val="0"/>
              </a:spcBef>
              <a:spcAft>
                <a:spcPts val="0"/>
              </a:spcAft>
              <a:buClr>
                <a:srgbClr val="000000"/>
              </a:buClr>
              <a:buSzPts val="1400"/>
              <a:buFont typeface="Arial"/>
              <a:buNone/>
            </a:pPr>
            <a:r>
              <a:rPr lang="en-GB" sz="1200" b="0" i="0" u="none" strike="noStrike" cap="none" noProof="0" dirty="0">
                <a:solidFill>
                  <a:schemeClr val="dk1"/>
                </a:solidFill>
                <a:latin typeface="Arial"/>
                <a:ea typeface="Arial"/>
                <a:cs typeface="Arial"/>
                <a:sym typeface="Arial"/>
              </a:rPr>
              <a:t>Speech sentiment changes depending on speech authors and around key economic events and MPC voting results.</a:t>
            </a:r>
          </a:p>
          <a:p>
            <a:pPr marL="0" marR="0" lvl="0" indent="0" algn="just" rtl="0">
              <a:lnSpc>
                <a:spcPct val="100000"/>
              </a:lnSpc>
              <a:spcBef>
                <a:spcPts val="0"/>
              </a:spcBef>
              <a:spcAft>
                <a:spcPts val="0"/>
              </a:spcAft>
              <a:buClr>
                <a:srgbClr val="000000"/>
              </a:buClr>
              <a:buSzPts val="1400"/>
              <a:buFont typeface="Arial"/>
              <a:buNone/>
            </a:pPr>
            <a:r>
              <a:rPr lang="en-GB" sz="1200" b="0" i="0" u="none" strike="noStrike" cap="none" noProof="0" dirty="0">
                <a:solidFill>
                  <a:schemeClr val="dk1"/>
                </a:solidFill>
                <a:latin typeface="Arial"/>
                <a:ea typeface="Arial"/>
                <a:cs typeface="Arial"/>
                <a:sym typeface="Arial"/>
              </a:rPr>
              <a:t>It is important whether events are anticipated or have a surprise factor.</a:t>
            </a:r>
            <a:endParaRPr lang="en-GB" noProof="0" dirty="0"/>
          </a:p>
          <a:p>
            <a:pPr marL="0" lvl="0" indent="0" algn="just" rtl="0">
              <a:lnSpc>
                <a:spcPct val="100000"/>
              </a:lnSpc>
              <a:spcBef>
                <a:spcPts val="0"/>
              </a:spcBef>
              <a:spcAft>
                <a:spcPts val="0"/>
              </a:spcAft>
              <a:buSzPts val="1400"/>
              <a:buNone/>
            </a:pPr>
            <a:endParaRPr lang="en-GB" noProof="0" dirty="0"/>
          </a:p>
          <a:p>
            <a:pPr marL="0" lvl="0" indent="0" algn="just" rtl="0">
              <a:lnSpc>
                <a:spcPct val="100000"/>
              </a:lnSpc>
              <a:spcBef>
                <a:spcPts val="0"/>
              </a:spcBef>
              <a:spcAft>
                <a:spcPts val="0"/>
              </a:spcAft>
              <a:buSzPts val="1400"/>
              <a:buNone/>
            </a:pPr>
            <a:r>
              <a:rPr lang="en-GB" noProof="0" dirty="0"/>
              <a:t>Only weak correlations between speech sentiment and economic indicators were found, and a more robust model must be developed.</a:t>
            </a:r>
          </a:p>
          <a:p>
            <a:pPr marL="0" lvl="0" indent="0" algn="just" rtl="0">
              <a:lnSpc>
                <a:spcPct val="100000"/>
              </a:lnSpc>
              <a:spcBef>
                <a:spcPts val="0"/>
              </a:spcBef>
              <a:spcAft>
                <a:spcPts val="0"/>
              </a:spcAft>
              <a:buSzPts val="1400"/>
              <a:buNone/>
            </a:pPr>
            <a:r>
              <a:rPr lang="en-GB" noProof="0" dirty="0"/>
              <a:t>This model should include interest rates and consumer confidence.</a:t>
            </a:r>
          </a:p>
          <a:p>
            <a:pPr marL="0" lvl="0" indent="0" algn="just" rtl="0">
              <a:lnSpc>
                <a:spcPct val="100000"/>
              </a:lnSpc>
              <a:spcBef>
                <a:spcPts val="0"/>
              </a:spcBef>
              <a:spcAft>
                <a:spcPts val="0"/>
              </a:spcAft>
              <a:buSzPts val="1400"/>
              <a:buNone/>
            </a:pPr>
            <a:endParaRPr lang="en-GB" noProof="0" dirty="0"/>
          </a:p>
          <a:p>
            <a:pPr marL="0" lvl="0" indent="0" algn="just" rtl="0">
              <a:lnSpc>
                <a:spcPct val="100000"/>
              </a:lnSpc>
              <a:spcBef>
                <a:spcPts val="0"/>
              </a:spcBef>
              <a:spcAft>
                <a:spcPts val="0"/>
              </a:spcAft>
              <a:buSzPts val="1400"/>
              <a:buNone/>
            </a:pPr>
            <a:r>
              <a:rPr lang="en-GB" noProof="0" dirty="0"/>
              <a:t>Interest rates are already a major tool for the BoE and we think that consumer confidence should be leveraged more.</a:t>
            </a:r>
          </a:p>
          <a:p>
            <a:pPr marL="0" lvl="0" indent="0" algn="just" rtl="0">
              <a:lnSpc>
                <a:spcPct val="100000"/>
              </a:lnSpc>
              <a:spcBef>
                <a:spcPts val="0"/>
              </a:spcBef>
              <a:spcAft>
                <a:spcPts val="0"/>
              </a:spcAft>
              <a:buSzPts val="1400"/>
              <a:buNone/>
            </a:pPr>
            <a:endParaRPr lang="en-GB" noProof="0" dirty="0"/>
          </a:p>
          <a:p>
            <a:pPr marL="0" lvl="0" indent="0" algn="just" rtl="0">
              <a:lnSpc>
                <a:spcPct val="100000"/>
              </a:lnSpc>
              <a:spcBef>
                <a:spcPts val="0"/>
              </a:spcBef>
              <a:spcAft>
                <a:spcPts val="0"/>
              </a:spcAft>
              <a:buSzPts val="1400"/>
              <a:buNone/>
            </a:pPr>
            <a:r>
              <a:rPr lang="en-GB" noProof="0" dirty="0"/>
              <a:t>So how can these results be used in the speech and communication strategy of the Bank of England?</a:t>
            </a:r>
          </a:p>
          <a:p>
            <a:pPr marL="0" lvl="0" indent="0" algn="just" rtl="0">
              <a:lnSpc>
                <a:spcPct val="100000"/>
              </a:lnSpc>
              <a:spcBef>
                <a:spcPts val="0"/>
              </a:spcBef>
              <a:spcAft>
                <a:spcPts val="0"/>
              </a:spcAft>
              <a:buSzPts val="1400"/>
              <a:buNone/>
            </a:pPr>
            <a:endParaRPr lang="en-GB" noProof="0" dirty="0"/>
          </a:p>
          <a:p>
            <a:pPr marL="0" marR="0" lvl="0" indent="0" algn="l" rtl="0">
              <a:lnSpc>
                <a:spcPct val="100000"/>
              </a:lnSpc>
              <a:spcBef>
                <a:spcPts val="900"/>
              </a:spcBef>
              <a:spcAft>
                <a:spcPts val="0"/>
              </a:spcAft>
              <a:buClr>
                <a:schemeClr val="dk1"/>
              </a:buClr>
              <a:buSzPts val="1200"/>
              <a:buFont typeface="Arial"/>
              <a:buNone/>
            </a:pPr>
            <a:endParaRPr lang="de-DE" dirty="0"/>
          </a:p>
          <a:p>
            <a:pPr marL="0" marR="0" lvl="0" indent="0" algn="l" rtl="0">
              <a:lnSpc>
                <a:spcPct val="100000"/>
              </a:lnSpc>
              <a:spcBef>
                <a:spcPts val="900"/>
              </a:spcBef>
              <a:spcAft>
                <a:spcPts val="0"/>
              </a:spcAft>
              <a:buClr>
                <a:schemeClr val="dk1"/>
              </a:buClr>
              <a:buSzPts val="1200"/>
              <a:buFont typeface="Arial"/>
              <a:buNone/>
            </a:pPr>
            <a:endParaRPr dirty="0"/>
          </a:p>
        </p:txBody>
      </p:sp>
      <p:sp>
        <p:nvSpPr>
          <p:cNvPr id="342" name="Google Shape;342;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a:extLst>
            <a:ext uri="{FF2B5EF4-FFF2-40B4-BE49-F238E27FC236}">
              <a16:creationId xmlns:a16="http://schemas.microsoft.com/office/drawing/2014/main" id="{BFAC475D-9D6E-A18B-F1BF-28B247DD13B7}"/>
            </a:ext>
          </a:extLst>
        </p:cNvPr>
        <p:cNvGrpSpPr/>
        <p:nvPr/>
      </p:nvGrpSpPr>
      <p:grpSpPr>
        <a:xfrm>
          <a:off x="0" y="0"/>
          <a:ext cx="0" cy="0"/>
          <a:chOff x="0" y="0"/>
          <a:chExt cx="0" cy="0"/>
        </a:xfrm>
      </p:grpSpPr>
      <p:sp>
        <p:nvSpPr>
          <p:cNvPr id="351" name="Google Shape;351;p11:notes">
            <a:extLst>
              <a:ext uri="{FF2B5EF4-FFF2-40B4-BE49-F238E27FC236}">
                <a16:creationId xmlns:a16="http://schemas.microsoft.com/office/drawing/2014/main" id="{39516E42-4F14-1D91-5E8F-E7CD6A8724F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2" name="Google Shape;352;p11:notes">
            <a:extLst>
              <a:ext uri="{FF2B5EF4-FFF2-40B4-BE49-F238E27FC236}">
                <a16:creationId xmlns:a16="http://schemas.microsoft.com/office/drawing/2014/main" id="{CA39352D-1D51-2A0B-2F2D-6B67B0D490C6}"/>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The overall communication strategy should consider speech language in addition to sentiment.</a:t>
            </a:r>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effectLst/>
                <a:latin typeface="Arial"/>
                <a:ea typeface="Arial"/>
                <a:cs typeface="Arial"/>
                <a:sym typeface="Arial"/>
              </a:rPr>
              <a:t>The figure depicts the length and the complexity of the ECB’s monetary policy statements.</a:t>
            </a:r>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effectLst/>
                <a:latin typeface="Arial"/>
                <a:ea typeface="Arial"/>
                <a:cs typeface="Arial"/>
                <a:sym typeface="Arial"/>
              </a:rPr>
              <a:t>The length is measured by the number of words (indicated by circle size). </a:t>
            </a:r>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effectLst/>
                <a:latin typeface="Arial"/>
                <a:ea typeface="Arial"/>
                <a:cs typeface="Arial"/>
                <a:sym typeface="Arial"/>
              </a:rPr>
              <a:t>The difficulty of the language employed indicates how many years of formal training are required to understand the text.</a:t>
            </a:r>
          </a:p>
          <a:p>
            <a:pPr marL="0" marR="0" lvl="0" indent="0" algn="l" rtl="0">
              <a:lnSpc>
                <a:spcPct val="100000"/>
              </a:lnSpc>
              <a:spcBef>
                <a:spcPts val="0"/>
              </a:spcBef>
              <a:spcAft>
                <a:spcPts val="0"/>
              </a:spcAft>
              <a:buClr>
                <a:schemeClr val="dk1"/>
              </a:buClr>
              <a:buSzPts val="1200"/>
              <a:buFont typeface="Arial"/>
              <a:buNone/>
            </a:pPr>
            <a:endParaRPr lang="en-GB" sz="1200" b="0" i="0" u="none" strike="noStrike" cap="none" dirty="0">
              <a:solidFill>
                <a:schemeClr val="dk1"/>
              </a:solidFill>
              <a:effectLst/>
              <a:latin typeface="Arial"/>
              <a:ea typeface="Arial"/>
              <a:cs typeface="Arial"/>
              <a:sym typeface="Arial"/>
            </a:endParaRPr>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effectLst/>
                <a:latin typeface="Arial"/>
                <a:ea typeface="Arial"/>
                <a:cs typeface="Arial"/>
                <a:sym typeface="Arial"/>
              </a:rPr>
              <a:t>This model could also be applied to the BoE communications to </a:t>
            </a:r>
            <a:r>
              <a:rPr lang="en-GB" sz="1200" b="0" i="0" u="none" strike="noStrike" cap="none" dirty="0">
                <a:solidFill>
                  <a:schemeClr val="dk1"/>
                </a:solidFill>
                <a:latin typeface="Arial"/>
                <a:ea typeface="Arial"/>
                <a:cs typeface="Arial"/>
                <a:sym typeface="Arial"/>
              </a:rPr>
              <a:t>help the Bank of England to reach a wider audience and increase consumer confidence, which could have a more direct impact on other factors in the economy.</a:t>
            </a:r>
            <a:endParaRPr dirty="0"/>
          </a:p>
          <a:p>
            <a:pPr marL="0" marR="0" lvl="0" indent="0" algn="l" rtl="0">
              <a:lnSpc>
                <a:spcPct val="100000"/>
              </a:lnSpc>
              <a:spcBef>
                <a:spcPts val="0"/>
              </a:spcBef>
              <a:spcAft>
                <a:spcPts val="0"/>
              </a:spcAft>
              <a:buClr>
                <a:schemeClr val="dk1"/>
              </a:buClr>
              <a:buSzPts val="1200"/>
              <a:buFont typeface="Arial"/>
              <a:buNone/>
            </a:pPr>
            <a:endParaRPr lang="en-GB" sz="1400" b="0" i="0" u="none" strike="noStrike" cap="none" dirty="0">
              <a:solidFill>
                <a:srgbClr val="000000"/>
              </a:solidFill>
              <a:latin typeface="Arial"/>
              <a:cs typeface="Arial"/>
              <a:sym typeface="Arial"/>
            </a:endParaRPr>
          </a:p>
          <a:p>
            <a:pPr marL="0" marR="0" lvl="0" indent="0" algn="l" rtl="0">
              <a:lnSpc>
                <a:spcPct val="100000"/>
              </a:lnSpc>
              <a:spcBef>
                <a:spcPts val="0"/>
              </a:spcBef>
              <a:spcAft>
                <a:spcPts val="0"/>
              </a:spcAft>
              <a:buClr>
                <a:schemeClr val="dk1"/>
              </a:buClr>
              <a:buSzPts val="1200"/>
              <a:buFont typeface="Arial"/>
              <a:buNone/>
            </a:pPr>
            <a:r>
              <a:rPr lang="en-GB" dirty="0"/>
              <a:t>https://</a:t>
            </a:r>
            <a:r>
              <a:rPr lang="en-GB" dirty="0" err="1"/>
              <a:t>www.ecb.europa.eu</a:t>
            </a:r>
            <a:r>
              <a:rPr lang="en-GB" dirty="0"/>
              <a:t>/press/economic-bulletin/articles/2022/html/ecb.ebart202108_02~5c1e5a116d.en.html</a:t>
            </a:r>
          </a:p>
          <a:p>
            <a:pPr marL="0" marR="0" lvl="0" indent="0" algn="l" defTabSz="914400" rtl="0" eaLnBrk="1" fontAlgn="auto" latinLnBrk="0" hangingPunct="1">
              <a:lnSpc>
                <a:spcPct val="100000"/>
              </a:lnSpc>
              <a:spcBef>
                <a:spcPts val="0"/>
              </a:spcBef>
              <a:spcAft>
                <a:spcPts val="0"/>
              </a:spcAft>
              <a:buClr>
                <a:schemeClr val="dk1"/>
              </a:buClr>
              <a:buSzPts val="1200"/>
              <a:buFont typeface="Arial"/>
              <a:buNone/>
              <a:tabLst/>
              <a:defRPr/>
            </a:pPr>
            <a:r>
              <a:rPr lang="en-GB" sz="1200" b="0" i="0" u="none" strike="noStrike" cap="none" dirty="0">
                <a:solidFill>
                  <a:schemeClr val="dk1"/>
                </a:solidFill>
                <a:effectLst/>
                <a:latin typeface="Arial"/>
                <a:ea typeface="Arial"/>
                <a:cs typeface="Arial"/>
                <a:sym typeface="Arial"/>
              </a:rPr>
              <a:t>Flesch-Kincaid Grade Level score, based on the length of its sentences and words.</a:t>
            </a:r>
          </a:p>
          <a:p>
            <a:pPr marL="0" marR="0" lvl="0" indent="0" algn="l" rtl="0">
              <a:lnSpc>
                <a:spcPct val="100000"/>
              </a:lnSpc>
              <a:spcBef>
                <a:spcPts val="0"/>
              </a:spcBef>
              <a:spcAft>
                <a:spcPts val="0"/>
              </a:spcAft>
              <a:buClr>
                <a:schemeClr val="dk1"/>
              </a:buClr>
              <a:buSzPts val="1200"/>
              <a:buFont typeface="Arial"/>
              <a:buNone/>
            </a:pPr>
            <a:endParaRPr dirty="0"/>
          </a:p>
        </p:txBody>
      </p:sp>
      <p:sp>
        <p:nvSpPr>
          <p:cNvPr id="353" name="Google Shape;353;p11:notes">
            <a:extLst>
              <a:ext uri="{FF2B5EF4-FFF2-40B4-BE49-F238E27FC236}">
                <a16:creationId xmlns:a16="http://schemas.microsoft.com/office/drawing/2014/main" id="{374DA0FF-711D-DCC4-2242-1447C4A4BF47}"/>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23</a:t>
            </a:fld>
            <a:endParaRPr/>
          </a:p>
        </p:txBody>
      </p:sp>
    </p:spTree>
    <p:extLst>
      <p:ext uri="{BB962C8B-B14F-4D97-AF65-F5344CB8AC3E}">
        <p14:creationId xmlns:p14="http://schemas.microsoft.com/office/powerpoint/2010/main" val="5070163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3" name="Google Shape;363;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sz="1200" noProof="0" dirty="0">
                <a:solidFill>
                  <a:srgbClr val="12263F"/>
                </a:solidFill>
                <a:latin typeface="Calibri" panose="020F0502020204030204" pitchFamily="34" charset="0"/>
                <a:ea typeface="Calibri"/>
                <a:cs typeface="Calibri" panose="020F0502020204030204" pitchFamily="34" charset="0"/>
                <a:sym typeface="Calibri"/>
              </a:rPr>
              <a:t>Use speech analysis to strengthen communication impact</a:t>
            </a:r>
          </a:p>
          <a:p>
            <a:pPr marL="0" marR="0" lvl="0" indent="0" algn="l" rtl="0">
              <a:lnSpc>
                <a:spcPct val="100000"/>
              </a:lnSpc>
              <a:spcBef>
                <a:spcPts val="0"/>
              </a:spcBef>
              <a:spcAft>
                <a:spcPts val="0"/>
              </a:spcAft>
              <a:buClr>
                <a:schemeClr val="dk1"/>
              </a:buClr>
              <a:buSzPts val="1200"/>
              <a:buFont typeface="Arial"/>
              <a:buNone/>
            </a:pPr>
            <a:endParaRPr lang="en-GB" sz="1200" noProof="0" dirty="0">
              <a:solidFill>
                <a:srgbClr val="12263F"/>
              </a:solidFill>
              <a:latin typeface="Calibri" panose="020F0502020204030204" pitchFamily="34" charset="0"/>
              <a:cs typeface="Calibri" panose="020F0502020204030204" pitchFamily="34" charset="0"/>
              <a:sym typeface="Calibri"/>
            </a:endParaRPr>
          </a:p>
          <a:p>
            <a:pPr marL="0" marR="0" lvl="0" indent="0" algn="l" rtl="0">
              <a:lnSpc>
                <a:spcPct val="100000"/>
              </a:lnSpc>
              <a:spcBef>
                <a:spcPts val="0"/>
              </a:spcBef>
              <a:spcAft>
                <a:spcPts val="0"/>
              </a:spcAft>
              <a:buClr>
                <a:schemeClr val="dk1"/>
              </a:buClr>
              <a:buSzPts val="1200"/>
              <a:buFont typeface="Arial"/>
              <a:buNone/>
            </a:pPr>
            <a:r>
              <a:rPr lang="en-GB" sz="1200" noProof="0" dirty="0">
                <a:latin typeface="Calibri" panose="020F0502020204030204" pitchFamily="34" charset="0"/>
                <a:cs typeface="Calibri" panose="020F0502020204030204" pitchFamily="34" charset="0"/>
              </a:rPr>
              <a:t>To have a consistent sentiment analysis over time, w</a:t>
            </a:r>
            <a:r>
              <a:rPr lang="en-GB" sz="1200" noProof="0" dirty="0">
                <a:solidFill>
                  <a:srgbClr val="12263F"/>
                </a:solidFill>
                <a:latin typeface="Calibri" panose="020F0502020204030204" pitchFamily="34" charset="0"/>
                <a:cs typeface="Calibri" panose="020F0502020204030204" pitchFamily="34" charset="0"/>
                <a:sym typeface="Calibri"/>
              </a:rPr>
              <a:t>e recommend to expand the Bank of England‘s custom sentiment dictionary</a:t>
            </a:r>
            <a:endParaRPr lang="en-GB" sz="1200" b="0" i="0" u="none" strike="noStrike" cap="none" noProof="0" dirty="0">
              <a:solidFill>
                <a:srgbClr val="12263F"/>
              </a:solidFill>
              <a:effectLst/>
              <a:latin typeface="Calibri" panose="020F0502020204030204" pitchFamily="34" charset="0"/>
              <a:cs typeface="Calibri" panose="020F0502020204030204" pitchFamily="34" charset="0"/>
              <a:sym typeface="Calibri"/>
            </a:endParaRPr>
          </a:p>
          <a:p>
            <a:pPr marL="171450" marR="0" lvl="0" indent="-171450" algn="l" rtl="0">
              <a:lnSpc>
                <a:spcPct val="100000"/>
              </a:lnSpc>
              <a:spcBef>
                <a:spcPts val="0"/>
              </a:spcBef>
              <a:spcAft>
                <a:spcPts val="0"/>
              </a:spcAft>
              <a:buClr>
                <a:schemeClr val="dk1"/>
              </a:buClr>
              <a:buSzPts val="1200"/>
              <a:buFontTx/>
              <a:buChar char="-"/>
            </a:pPr>
            <a:r>
              <a:rPr lang="en-GB" sz="1200" b="0" i="0" u="none" strike="noStrike" cap="none" noProof="0" dirty="0">
                <a:solidFill>
                  <a:schemeClr val="dk1"/>
                </a:solidFill>
                <a:effectLst/>
                <a:latin typeface="Calibri" panose="020F0502020204030204" pitchFamily="34" charset="0"/>
                <a:ea typeface="Arial"/>
                <a:cs typeface="Calibri" panose="020F0502020204030204" pitchFamily="34" charset="0"/>
                <a:sym typeface="Arial"/>
              </a:rPr>
              <a:t>To fully reflect UK-specific financial and policy language and include domain-relevant terms to improve sentiment nuance</a:t>
            </a:r>
            <a:r>
              <a:rPr lang="en-GB" sz="1200" noProof="0" dirty="0">
                <a:effectLst/>
                <a:latin typeface="Calibri" panose="020F0502020204030204" pitchFamily="34" charset="0"/>
                <a:cs typeface="Calibri" panose="020F0502020204030204" pitchFamily="34" charset="0"/>
              </a:rPr>
              <a:t> </a:t>
            </a:r>
          </a:p>
          <a:p>
            <a:pPr marL="171450" marR="0" lvl="0" indent="-171450" algn="l" rtl="0">
              <a:lnSpc>
                <a:spcPct val="100000"/>
              </a:lnSpc>
              <a:spcBef>
                <a:spcPts val="0"/>
              </a:spcBef>
              <a:spcAft>
                <a:spcPts val="0"/>
              </a:spcAft>
              <a:buClr>
                <a:schemeClr val="dk1"/>
              </a:buClr>
              <a:buSzPts val="1200"/>
              <a:buFontTx/>
              <a:buChar char="-"/>
            </a:pPr>
            <a:r>
              <a:rPr lang="en-GB" sz="1200" noProof="0" dirty="0">
                <a:latin typeface="Calibri" panose="020F0502020204030204" pitchFamily="34" charset="0"/>
                <a:ea typeface="Calibri"/>
                <a:cs typeface="Calibri" panose="020F0502020204030204" pitchFamily="34" charset="0"/>
                <a:sym typeface="Calibri"/>
              </a:rPr>
              <a:t>To reduce negative skew by capturing cautious vs optimistic tone more accurately</a:t>
            </a:r>
            <a:endParaRPr lang="en-GB" sz="1200" noProof="0" dirty="0">
              <a:latin typeface="Calibri" panose="020F0502020204030204" pitchFamily="34" charset="0"/>
              <a:cs typeface="Calibri" panose="020F0502020204030204" pitchFamily="34" charset="0"/>
            </a:endParaRPr>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noProof="0" dirty="0">
                <a:solidFill>
                  <a:schemeClr val="dk1"/>
                </a:solidFill>
                <a:latin typeface="Calibri" panose="020F0502020204030204" pitchFamily="34" charset="0"/>
                <a:ea typeface="Calibri"/>
                <a:cs typeface="Calibri" panose="020F0502020204030204" pitchFamily="34" charset="0"/>
                <a:sym typeface="Calibri"/>
              </a:rPr>
              <a:t>For cross country analysis translation adaptations must be made</a:t>
            </a:r>
            <a:endParaRPr lang="en-GB" sz="1200" noProof="0" dirty="0">
              <a:latin typeface="Calibri" panose="020F0502020204030204" pitchFamily="34" charset="0"/>
              <a:cs typeface="Calibri" panose="020F0502020204030204" pitchFamily="34" charset="0"/>
            </a:endParaRPr>
          </a:p>
          <a:p>
            <a:pPr marL="0" marR="0" lvl="0" indent="0" algn="l" rtl="0">
              <a:lnSpc>
                <a:spcPct val="100000"/>
              </a:lnSpc>
              <a:spcBef>
                <a:spcPts val="0"/>
              </a:spcBef>
              <a:spcAft>
                <a:spcPts val="0"/>
              </a:spcAft>
              <a:buClr>
                <a:schemeClr val="dk1"/>
              </a:buClr>
              <a:buSzPts val="1200"/>
              <a:buFont typeface="Arial"/>
              <a:buNone/>
            </a:pPr>
            <a:endParaRPr sz="1200" b="0" i="0" u="none" strike="noStrike" cap="none" dirty="0">
              <a:solidFill>
                <a:schemeClr val="dk1"/>
              </a:solidFill>
              <a:latin typeface="Calibri" panose="020F0502020204030204" pitchFamily="34" charset="0"/>
              <a:ea typeface="Calibri"/>
              <a:cs typeface="Calibri" panose="020F0502020204030204" pitchFamily="34" charset="0"/>
              <a:sym typeface="Calibri"/>
            </a:endParaRPr>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noProof="0" dirty="0">
                <a:solidFill>
                  <a:schemeClr val="dk1"/>
                </a:solidFill>
                <a:latin typeface="Calibri" panose="020F0502020204030204" pitchFamily="34" charset="0"/>
                <a:ea typeface="Arial"/>
                <a:cs typeface="Calibri" panose="020F0502020204030204" pitchFamily="34" charset="0"/>
                <a:sym typeface="Arial"/>
              </a:rPr>
              <a:t>Language complexity should also be measured as part of the dictionary. </a:t>
            </a:r>
            <a:endParaRPr lang="en-GB" sz="1200" noProof="0" dirty="0">
              <a:latin typeface="Calibri" panose="020F0502020204030204" pitchFamily="34" charset="0"/>
              <a:cs typeface="Calibri" panose="020F0502020204030204" pitchFamily="34" charset="0"/>
            </a:endParaRPr>
          </a:p>
          <a:p>
            <a:pPr marL="171450" marR="0" lvl="0" indent="-171450" algn="l" rtl="0">
              <a:lnSpc>
                <a:spcPct val="100000"/>
              </a:lnSpc>
              <a:spcBef>
                <a:spcPts val="0"/>
              </a:spcBef>
              <a:spcAft>
                <a:spcPts val="0"/>
              </a:spcAft>
              <a:buClr>
                <a:schemeClr val="dk1"/>
              </a:buClr>
              <a:buSzPts val="1200"/>
              <a:buFontTx/>
              <a:buChar char="-"/>
            </a:pPr>
            <a:r>
              <a:rPr lang="en-GB" sz="1200" b="0" i="0" u="none" strike="noStrike" cap="none" noProof="0" dirty="0">
                <a:solidFill>
                  <a:schemeClr val="dk1"/>
                </a:solidFill>
                <a:latin typeface="Calibri" panose="020F0502020204030204" pitchFamily="34" charset="0"/>
                <a:ea typeface="Arial"/>
                <a:cs typeface="Calibri" panose="020F0502020204030204" pitchFamily="34" charset="0"/>
                <a:sym typeface="Arial"/>
              </a:rPr>
              <a:t>Define measures of speech complexity and how it impacts consumer confidence</a:t>
            </a:r>
          </a:p>
          <a:p>
            <a:pPr marL="171450" marR="0" lvl="0" indent="-171450" algn="l" rtl="0">
              <a:lnSpc>
                <a:spcPct val="100000"/>
              </a:lnSpc>
              <a:spcBef>
                <a:spcPts val="0"/>
              </a:spcBef>
              <a:spcAft>
                <a:spcPts val="0"/>
              </a:spcAft>
              <a:buClr>
                <a:schemeClr val="dk1"/>
              </a:buClr>
              <a:buSzPts val="1200"/>
              <a:buFontTx/>
              <a:buChar char="-"/>
            </a:pPr>
            <a:r>
              <a:rPr lang="en-GB" sz="1200" b="0" i="0" u="none" strike="noStrike" cap="none" noProof="0" dirty="0">
                <a:solidFill>
                  <a:schemeClr val="dk1"/>
                </a:solidFill>
                <a:latin typeface="Calibri" panose="020F0502020204030204" pitchFamily="34" charset="0"/>
                <a:ea typeface="Arial"/>
                <a:cs typeface="Calibri" panose="020F0502020204030204" pitchFamily="34" charset="0"/>
                <a:sym typeface="Arial"/>
              </a:rPr>
              <a:t>Analyse how speech complexity changes over time</a:t>
            </a:r>
          </a:p>
          <a:p>
            <a:pPr marL="171450" marR="0" lvl="0" indent="-171450" algn="l" rtl="0">
              <a:lnSpc>
                <a:spcPct val="100000"/>
              </a:lnSpc>
              <a:spcBef>
                <a:spcPts val="0"/>
              </a:spcBef>
              <a:spcAft>
                <a:spcPts val="0"/>
              </a:spcAft>
              <a:buClr>
                <a:schemeClr val="dk1"/>
              </a:buClr>
              <a:buSzPts val="1200"/>
              <a:buFontTx/>
              <a:buChar char="-"/>
            </a:pPr>
            <a:endParaRPr lang="en-GB" sz="1200" b="0" i="0" u="none" strike="noStrike" cap="none" noProof="0" dirty="0">
              <a:solidFill>
                <a:schemeClr val="dk1"/>
              </a:solidFill>
              <a:latin typeface="Calibri" panose="020F0502020204030204" pitchFamily="34" charset="0"/>
              <a:ea typeface="Calibri"/>
              <a:cs typeface="Calibri" panose="020F0502020204030204" pitchFamily="34" charset="0"/>
              <a:sym typeface="Arial"/>
            </a:endParaRPr>
          </a:p>
          <a:p>
            <a:pPr marL="0" marR="0" lvl="0" indent="0" algn="l" rtl="0">
              <a:lnSpc>
                <a:spcPct val="100000"/>
              </a:lnSpc>
              <a:spcBef>
                <a:spcPts val="0"/>
              </a:spcBef>
              <a:spcAft>
                <a:spcPts val="0"/>
              </a:spcAft>
              <a:buClr>
                <a:schemeClr val="dk1"/>
              </a:buClr>
              <a:buSzPts val="1200"/>
              <a:buFontTx/>
              <a:buNone/>
            </a:pPr>
            <a:r>
              <a:rPr lang="en-GB" sz="1200" b="0" i="0" u="none" strike="noStrike" cap="none" dirty="0">
                <a:solidFill>
                  <a:srgbClr val="0E1B2C"/>
                </a:solidFill>
                <a:latin typeface="Calibri"/>
                <a:ea typeface="Calibri"/>
                <a:cs typeface="Calibri"/>
                <a:sym typeface="Calibri"/>
              </a:rPr>
              <a:t>Leverage sentiment in policy communication</a:t>
            </a:r>
          </a:p>
          <a:p>
            <a:pPr marL="171450" marR="0" lvl="0" indent="-171450" algn="l" rtl="0">
              <a:lnSpc>
                <a:spcPct val="100000"/>
              </a:lnSpc>
              <a:spcBef>
                <a:spcPts val="0"/>
              </a:spcBef>
              <a:spcAft>
                <a:spcPts val="0"/>
              </a:spcAft>
              <a:buClr>
                <a:schemeClr val="dk1"/>
              </a:buClr>
              <a:buSzPts val="1200"/>
              <a:buFontTx/>
              <a:buChar char="-"/>
            </a:pPr>
            <a:r>
              <a:rPr lang="en-GB" sz="1200" b="0" i="0" u="none" strike="noStrike" cap="none" dirty="0">
                <a:solidFill>
                  <a:schemeClr val="dk1"/>
                </a:solidFill>
                <a:latin typeface="Calibri" panose="020F0502020204030204" pitchFamily="34" charset="0"/>
                <a:ea typeface="Arial"/>
                <a:cs typeface="Calibri" panose="020F0502020204030204" pitchFamily="34" charset="0"/>
                <a:sym typeface="Arial"/>
              </a:rPr>
              <a:t>Clear, concise and transparent language should be used to boost transparency and audience reach.</a:t>
            </a:r>
          </a:p>
          <a:p>
            <a:pPr marL="171450" marR="0" lvl="0" indent="-171450" algn="l" defTabSz="914400" rtl="0" eaLnBrk="1" fontAlgn="auto" latinLnBrk="0" hangingPunct="1">
              <a:lnSpc>
                <a:spcPct val="100000"/>
              </a:lnSpc>
              <a:spcBef>
                <a:spcPts val="0"/>
              </a:spcBef>
              <a:spcAft>
                <a:spcPts val="0"/>
              </a:spcAft>
              <a:buClr>
                <a:schemeClr val="dk1"/>
              </a:buClr>
              <a:buSzPts val="1200"/>
              <a:buFontTx/>
              <a:buChar char="-"/>
              <a:tabLst/>
              <a:defRPr/>
            </a:pPr>
            <a:r>
              <a:rPr lang="en-GB" sz="1200" b="0" i="0" u="none" strike="noStrike" cap="none" dirty="0">
                <a:solidFill>
                  <a:schemeClr val="dk1"/>
                </a:solidFill>
                <a:effectLst/>
                <a:latin typeface="Calibri" panose="020F0502020204030204" pitchFamily="34" charset="0"/>
                <a:ea typeface="Arial"/>
                <a:cs typeface="Calibri" panose="020F0502020204030204" pitchFamily="34" charset="0"/>
                <a:sym typeface="Arial"/>
              </a:rPr>
              <a:t>Use tone to reinforce market stability, especially during times of crisis</a:t>
            </a:r>
            <a:endParaRPr lang="en-GB" sz="1200" b="0" i="0" u="none" strike="noStrike" cap="none" dirty="0">
              <a:solidFill>
                <a:schemeClr val="dk1"/>
              </a:solidFill>
              <a:latin typeface="Calibri" panose="020F0502020204030204" pitchFamily="34" charset="0"/>
              <a:ea typeface="Arial"/>
              <a:cs typeface="Calibri" panose="020F0502020204030204" pitchFamily="34" charset="0"/>
              <a:sym typeface="Arial"/>
            </a:endParaRPr>
          </a:p>
        </p:txBody>
      </p:sp>
      <p:sp>
        <p:nvSpPr>
          <p:cNvPr id="364" name="Google Shape;364;p2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5" name="Google Shape;375;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200"/>
              <a:buFont typeface="Arial"/>
              <a:buNone/>
              <a:tabLst/>
              <a:defRPr/>
            </a:pPr>
            <a:r>
              <a:rPr lang="en-GB" sz="1200" noProof="0" dirty="0">
                <a:solidFill>
                  <a:srgbClr val="12263F"/>
                </a:solidFill>
                <a:latin typeface="Calibri" panose="020F0502020204030204" pitchFamily="34" charset="0"/>
                <a:ea typeface="Calibri"/>
                <a:cs typeface="Calibri" panose="020F0502020204030204" pitchFamily="34" charset="0"/>
                <a:sym typeface="Calibri"/>
              </a:rPr>
              <a:t>Use speech analysis to strengthen modelling precision</a:t>
            </a:r>
          </a:p>
          <a:p>
            <a:pPr marL="0" marR="0" lvl="0" indent="0" algn="l" rtl="0">
              <a:lnSpc>
                <a:spcPct val="100000"/>
              </a:lnSpc>
              <a:spcBef>
                <a:spcPts val="0"/>
              </a:spcBef>
              <a:spcAft>
                <a:spcPts val="0"/>
              </a:spcAft>
              <a:buClr>
                <a:schemeClr val="dk1"/>
              </a:buClr>
              <a:buSzPts val="1200"/>
              <a:buFont typeface="Arial"/>
              <a:buNone/>
            </a:pPr>
            <a:endParaRPr lang="en-GB" sz="12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Calibri"/>
                <a:ea typeface="Calibri"/>
                <a:cs typeface="Calibri"/>
                <a:sym typeface="Calibri"/>
              </a:rPr>
              <a:t>As speech sentiment alone has limited predictive power, it should be used as part of a wider model to simulate complex scenarios</a:t>
            </a:r>
            <a:endParaRPr dirty="0"/>
          </a:p>
          <a:p>
            <a:pPr marL="171450" marR="0" lvl="0" indent="-171450" algn="l" rtl="0">
              <a:lnSpc>
                <a:spcPct val="100000"/>
              </a:lnSpc>
              <a:spcBef>
                <a:spcPts val="0"/>
              </a:spcBef>
              <a:spcAft>
                <a:spcPts val="0"/>
              </a:spcAft>
              <a:buClr>
                <a:schemeClr val="dk1"/>
              </a:buClr>
              <a:buSzPts val="1200"/>
              <a:buFont typeface="Arial"/>
              <a:buChar char="•"/>
            </a:pPr>
            <a:r>
              <a:rPr lang="en-GB" sz="1200" dirty="0">
                <a:latin typeface="Calibri"/>
                <a:ea typeface="Calibri"/>
                <a:cs typeface="Calibri"/>
                <a:sym typeface="Calibri"/>
              </a:rPr>
              <a:t>Combine sentiment with additional macroeconomic variables, such as gilt yields</a:t>
            </a:r>
          </a:p>
          <a:p>
            <a:pPr marL="171450" marR="0" lvl="0" indent="-171450" algn="l" rtl="0">
              <a:lnSpc>
                <a:spcPct val="100000"/>
              </a:lnSpc>
              <a:spcBef>
                <a:spcPts val="0"/>
              </a:spcBef>
              <a:spcAft>
                <a:spcPts val="0"/>
              </a:spcAft>
              <a:buClr>
                <a:schemeClr val="dk1"/>
              </a:buClr>
              <a:buSzPts val="1200"/>
              <a:buFont typeface="Arial"/>
              <a:buChar char="•"/>
            </a:pPr>
            <a:r>
              <a:rPr lang="en-GB" sz="1200" dirty="0">
                <a:latin typeface="Calibri"/>
                <a:ea typeface="Calibri"/>
                <a:cs typeface="Calibri"/>
                <a:sym typeface="Calibri"/>
              </a:rPr>
              <a:t>⁠Use rolling sentiment as an early warning or leading indicator</a:t>
            </a:r>
            <a:endParaRPr dirty="0"/>
          </a:p>
          <a:p>
            <a:pPr marL="171450" marR="0" lvl="0" indent="-171450" algn="l" rtl="0">
              <a:lnSpc>
                <a:spcPct val="100000"/>
              </a:lnSpc>
              <a:spcBef>
                <a:spcPts val="0"/>
              </a:spcBef>
              <a:spcAft>
                <a:spcPts val="0"/>
              </a:spcAft>
              <a:buClr>
                <a:schemeClr val="dk1"/>
              </a:buClr>
              <a:buSzPts val="1200"/>
              <a:buFont typeface="Arial"/>
              <a:buChar char="•"/>
            </a:pPr>
            <a:r>
              <a:rPr lang="en-GB" sz="1200" dirty="0">
                <a:latin typeface="Calibri"/>
                <a:ea typeface="Calibri"/>
                <a:cs typeface="Calibri"/>
                <a:sym typeface="Calibri"/>
              </a:rPr>
              <a:t>⁠Deepen the analysis around key events, such as interest rate votes, and whether the events were anticipated or surprises</a:t>
            </a:r>
            <a:endParaRPr dirty="0"/>
          </a:p>
        </p:txBody>
      </p:sp>
      <p:sp>
        <p:nvSpPr>
          <p:cNvPr id="376" name="Google Shape;376;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7" name="Google Shape;387;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200"/>
              <a:buFont typeface="Arial"/>
              <a:buNone/>
              <a:tabLst/>
              <a:defRPr/>
            </a:pPr>
            <a:r>
              <a:rPr lang="en-GB" sz="1100" noProof="0" dirty="0">
                <a:solidFill>
                  <a:srgbClr val="12263F"/>
                </a:solidFill>
                <a:latin typeface="Calibri" panose="020F0502020204030204" pitchFamily="34" charset="0"/>
                <a:ea typeface="Calibri"/>
                <a:cs typeface="Calibri" panose="020F0502020204030204" pitchFamily="34" charset="0"/>
                <a:sym typeface="Calibri"/>
              </a:rPr>
              <a:t>Use speech analysis to strengthen policy accountability and tracking</a:t>
            </a:r>
          </a:p>
          <a:p>
            <a:pPr marL="0" marR="0" lvl="0" indent="0" algn="l" rtl="0">
              <a:lnSpc>
                <a:spcPct val="100000"/>
              </a:lnSpc>
              <a:spcBef>
                <a:spcPts val="0"/>
              </a:spcBef>
              <a:spcAft>
                <a:spcPts val="0"/>
              </a:spcAft>
              <a:buClr>
                <a:srgbClr val="000000"/>
              </a:buClr>
              <a:buSzPts val="1400"/>
              <a:buFont typeface="Arial"/>
              <a:buNone/>
            </a:pP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100" b="0" i="0" u="none" strike="noStrike" cap="none" dirty="0">
                <a:solidFill>
                  <a:srgbClr val="000000"/>
                </a:solidFill>
                <a:latin typeface="Arial"/>
                <a:ea typeface="Arial"/>
                <a:cs typeface="Arial"/>
                <a:sym typeface="Arial"/>
              </a:rPr>
              <a:t>Develop a Policy Risk Radar Dashboard to track economic uncertainty and its impact on consumer confidence. </a:t>
            </a:r>
            <a:endParaRPr dirty="0"/>
          </a:p>
          <a:p>
            <a:pPr marL="457200" marR="0" lvl="0" indent="-228600" algn="l" rtl="0">
              <a:lnSpc>
                <a:spcPct val="100000"/>
              </a:lnSpc>
              <a:spcBef>
                <a:spcPts val="0"/>
              </a:spcBef>
              <a:spcAft>
                <a:spcPts val="0"/>
              </a:spcAft>
              <a:buClr>
                <a:srgbClr val="000000"/>
              </a:buClr>
              <a:buSzPts val="1400"/>
              <a:buFont typeface="Arial"/>
              <a:buNone/>
            </a:pPr>
            <a:r>
              <a:rPr lang="en-GB" sz="1100" b="0" i="0" u="none" strike="noStrike" cap="none" dirty="0">
                <a:solidFill>
                  <a:schemeClr val="dk1"/>
                </a:solidFill>
                <a:latin typeface="Arial"/>
                <a:ea typeface="Arial"/>
                <a:cs typeface="Arial"/>
                <a:sym typeface="Arial"/>
              </a:rPr>
              <a:t>- Track more nuanced speech tone and complexity by vote type, macroeconomic trends, and windows around key events</a:t>
            </a:r>
            <a:endParaRPr dirty="0"/>
          </a:p>
          <a:p>
            <a:pPr marL="457200" marR="0" lvl="0" indent="-228600" algn="l" rtl="0">
              <a:lnSpc>
                <a:spcPct val="100000"/>
              </a:lnSpc>
              <a:spcBef>
                <a:spcPts val="0"/>
              </a:spcBef>
              <a:spcAft>
                <a:spcPts val="0"/>
              </a:spcAft>
              <a:buClr>
                <a:srgbClr val="000000"/>
              </a:buClr>
              <a:buSzPts val="1400"/>
              <a:buFont typeface="Arial"/>
              <a:buNone/>
            </a:pPr>
            <a:r>
              <a:rPr lang="en-GB" sz="1100" b="0" i="0" u="none" strike="noStrike" cap="none" dirty="0">
                <a:solidFill>
                  <a:schemeClr val="dk1"/>
                </a:solidFill>
                <a:latin typeface="Arial"/>
                <a:ea typeface="Arial"/>
                <a:cs typeface="Arial"/>
                <a:sym typeface="Arial"/>
              </a:rPr>
              <a:t>- Visualise tone shifts relative to key policy milestones</a:t>
            </a:r>
            <a:endParaRPr sz="1100" dirty="0"/>
          </a:p>
          <a:p>
            <a:pPr marL="0" marR="0" lvl="0" indent="0" algn="l" rtl="0">
              <a:lnSpc>
                <a:spcPct val="100000"/>
              </a:lnSpc>
              <a:spcBef>
                <a:spcPts val="0"/>
              </a:spcBef>
              <a:spcAft>
                <a:spcPts val="0"/>
              </a:spcAft>
              <a:buClr>
                <a:schemeClr val="dk1"/>
              </a:buClr>
              <a:buSzPts val="1200"/>
              <a:buFont typeface="Arial"/>
              <a:buNone/>
            </a:pPr>
            <a:endParaRPr sz="1100" dirty="0"/>
          </a:p>
          <a:p>
            <a:pPr marL="0" marR="0" lvl="0" indent="0" algn="l" rtl="0">
              <a:lnSpc>
                <a:spcPct val="100000"/>
              </a:lnSpc>
              <a:spcBef>
                <a:spcPts val="0"/>
              </a:spcBef>
              <a:spcAft>
                <a:spcPts val="0"/>
              </a:spcAft>
              <a:buClr>
                <a:srgbClr val="000000"/>
              </a:buClr>
              <a:buSzPts val="1400"/>
              <a:buFont typeface="Arial"/>
              <a:buNone/>
            </a:pPr>
            <a:r>
              <a:rPr lang="en-GB" sz="1100" b="0" i="0" u="none" strike="noStrike" cap="none" dirty="0">
                <a:solidFill>
                  <a:srgbClr val="000000"/>
                </a:solidFill>
                <a:latin typeface="Arial"/>
                <a:ea typeface="Arial"/>
                <a:cs typeface="Arial"/>
                <a:sym typeface="Arial"/>
              </a:rPr>
              <a:t>Use dashboard for regular briefings for executives to support strategic planning, </a:t>
            </a:r>
            <a:endParaRPr dirty="0"/>
          </a:p>
          <a:p>
            <a:pPr marL="457200" marR="0" lvl="0" indent="-228600" algn="l" rtl="0">
              <a:lnSpc>
                <a:spcPct val="100000"/>
              </a:lnSpc>
              <a:spcBef>
                <a:spcPts val="0"/>
              </a:spcBef>
              <a:spcAft>
                <a:spcPts val="0"/>
              </a:spcAft>
              <a:buClr>
                <a:srgbClr val="000000"/>
              </a:buClr>
              <a:buSzPts val="1400"/>
              <a:buFont typeface="Arial"/>
              <a:buNone/>
            </a:pPr>
            <a:r>
              <a:rPr lang="en-GB" sz="1200" b="0" i="0" u="none" strike="noStrike" cap="none" dirty="0">
                <a:solidFill>
                  <a:schemeClr val="dk1"/>
                </a:solidFill>
                <a:latin typeface="Arial"/>
                <a:ea typeface="Arial"/>
                <a:cs typeface="Arial"/>
                <a:sym typeface="Arial"/>
              </a:rPr>
              <a:t>- Highlight tone and complexity trends, author variation and market reactions</a:t>
            </a:r>
            <a:endParaRPr dirty="0"/>
          </a:p>
          <a:p>
            <a:pPr marL="457200" marR="0" lvl="0" indent="-228600" algn="l" rtl="0">
              <a:lnSpc>
                <a:spcPct val="100000"/>
              </a:lnSpc>
              <a:spcBef>
                <a:spcPts val="0"/>
              </a:spcBef>
              <a:spcAft>
                <a:spcPts val="0"/>
              </a:spcAft>
              <a:buClr>
                <a:srgbClr val="000000"/>
              </a:buClr>
              <a:buSzPts val="1400"/>
              <a:buFont typeface="Arial"/>
              <a:buNone/>
            </a:pPr>
            <a:r>
              <a:rPr lang="en-GB" sz="1200" b="0" i="0" u="none" strike="noStrike" cap="none" dirty="0">
                <a:solidFill>
                  <a:schemeClr val="dk1"/>
                </a:solidFill>
                <a:latin typeface="Arial"/>
                <a:ea typeface="Arial"/>
                <a:cs typeface="Arial"/>
                <a:sym typeface="Arial"/>
              </a:rPr>
              <a:t>- Support strategy and crisis planning with tone-driven insights, </a:t>
            </a:r>
            <a:r>
              <a:rPr lang="en-GB" sz="1200" b="0" i="0" u="none" strike="noStrike" cap="none" dirty="0">
                <a:solidFill>
                  <a:srgbClr val="000000"/>
                </a:solidFill>
                <a:latin typeface="Arial"/>
                <a:ea typeface="Arial"/>
                <a:cs typeface="Arial"/>
                <a:sym typeface="Arial"/>
              </a:rPr>
              <a:t>especially during volatile periods.</a:t>
            </a:r>
            <a:endParaRPr dirty="0"/>
          </a:p>
          <a:p>
            <a:pPr marL="0" marR="0" lvl="0" indent="0" algn="l" rtl="0">
              <a:lnSpc>
                <a:spcPct val="100000"/>
              </a:lnSpc>
              <a:spcBef>
                <a:spcPts val="0"/>
              </a:spcBef>
              <a:spcAft>
                <a:spcPts val="0"/>
              </a:spcAft>
              <a:buClr>
                <a:srgbClr val="000000"/>
              </a:buClr>
              <a:buSzPts val="1400"/>
              <a:buFont typeface="Arial"/>
              <a:buNone/>
            </a:pP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200"/>
              <a:buFont typeface="Arial"/>
              <a:buNone/>
            </a:pPr>
            <a:endParaRPr sz="1100" dirty="0"/>
          </a:p>
        </p:txBody>
      </p:sp>
      <p:sp>
        <p:nvSpPr>
          <p:cNvPr id="388" name="Google Shape;388;p2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5" name="Google Shape;425;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500" dirty="0">
                <a:latin typeface="Calibri"/>
                <a:ea typeface="Calibri"/>
                <a:cs typeface="Calibri"/>
                <a:sym typeface="Calibri"/>
              </a:rPr>
              <a:t>If we had more time, we would now have….</a:t>
            </a:r>
          </a:p>
          <a:p>
            <a:pPr marL="0" marR="0" lvl="0" indent="0" algn="l" rtl="0">
              <a:lnSpc>
                <a:spcPct val="100000"/>
              </a:lnSpc>
              <a:spcBef>
                <a:spcPts val="0"/>
              </a:spcBef>
              <a:spcAft>
                <a:spcPts val="0"/>
              </a:spcAft>
              <a:buClr>
                <a:srgbClr val="000000"/>
              </a:buClr>
              <a:buSzPts val="1400"/>
              <a:buFont typeface="Arial"/>
              <a:buNone/>
            </a:pPr>
            <a:endParaRPr lang="en-GB" sz="1500" dirty="0">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n-GB" sz="1500" dirty="0">
                <a:latin typeface="Calibri"/>
                <a:ea typeface="Calibri"/>
                <a:cs typeface="Calibri"/>
                <a:sym typeface="Calibri"/>
              </a:rPr>
              <a:t>Boader event analysis and indicators: we would research around MPC vote decision and </a:t>
            </a:r>
            <a:r>
              <a:rPr lang="en-US" sz="1400" dirty="0"/>
              <a:t>how speech tone varies ahead of expected vs. surprise events</a:t>
            </a:r>
            <a:endParaRPr lang="en-GB" sz="1500" dirty="0">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n-US" sz="1600" dirty="0"/>
              <a:t>Thematic content: how to speeches using</a:t>
            </a:r>
            <a:r>
              <a:rPr lang="en-GB" sz="1600" b="0" dirty="0"/>
              <a:t> </a:t>
            </a:r>
            <a:r>
              <a:rPr lang="en-GB" sz="1600" b="0" i="0" u="none" strike="noStrike" cap="none" dirty="0">
                <a:solidFill>
                  <a:schemeClr val="dk1"/>
                </a:solidFill>
                <a:latin typeface="Arial"/>
                <a:ea typeface="Arial"/>
                <a:cs typeface="Arial"/>
                <a:sym typeface="Arial"/>
              </a:rPr>
              <a:t>most common word groups correlate to indicators, such as how does speech sentiment for speeches about interest rates correlate with interest rates</a:t>
            </a:r>
          </a:p>
          <a:p>
            <a:pPr marL="0" marR="0" lvl="0" indent="0" algn="l" rtl="0">
              <a:lnSpc>
                <a:spcPct val="100000"/>
              </a:lnSpc>
              <a:spcBef>
                <a:spcPts val="0"/>
              </a:spcBef>
              <a:spcAft>
                <a:spcPts val="0"/>
              </a:spcAft>
              <a:buClr>
                <a:srgbClr val="000000"/>
              </a:buClr>
              <a:buSzPts val="1400"/>
              <a:buFont typeface="Arial"/>
              <a:buNone/>
            </a:pPr>
            <a:r>
              <a:rPr lang="en-GB" sz="1600" b="0" i="0" u="none" strike="noStrike" cap="none" dirty="0">
                <a:solidFill>
                  <a:schemeClr val="dk1"/>
                </a:solidFill>
                <a:latin typeface="Arial"/>
                <a:ea typeface="Arial"/>
                <a:cs typeface="Arial"/>
                <a:sym typeface="Arial"/>
              </a:rPr>
              <a:t>Public engagement: analyse speeches and content overall, including speech complexity and community engagement</a:t>
            </a:r>
            <a:endParaRPr lang="en-US" sz="16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GB" sz="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800" b="0" i="0" u="none" strike="noStrike" cap="none" dirty="0">
                <a:solidFill>
                  <a:srgbClr val="000000"/>
                </a:solidFill>
                <a:latin typeface="Arial"/>
                <a:ea typeface="Arial"/>
                <a:cs typeface="Arial"/>
                <a:sym typeface="Arial"/>
              </a:rPr>
              <a:t>We would recommend for the data strategy team to use the improved sentiment lexicon scores together with cross statistical analysis to unlock predictive power. </a:t>
            </a:r>
          </a:p>
          <a:p>
            <a:pPr marL="0" marR="0" lvl="0" indent="0" algn="l" rtl="0">
              <a:lnSpc>
                <a:spcPct val="100000"/>
              </a:lnSpc>
              <a:spcBef>
                <a:spcPts val="0"/>
              </a:spcBef>
              <a:spcAft>
                <a:spcPts val="0"/>
              </a:spcAft>
              <a:buClr>
                <a:srgbClr val="000000"/>
              </a:buClr>
              <a:buSzPts val="1400"/>
              <a:buFont typeface="Arial"/>
              <a:buNone/>
            </a:pPr>
            <a:r>
              <a:rPr lang="en-GB" sz="800" b="0" i="0" u="none" strike="noStrike" cap="none" dirty="0">
                <a:solidFill>
                  <a:srgbClr val="000000"/>
                </a:solidFill>
                <a:latin typeface="Arial"/>
                <a:ea typeface="Arial"/>
                <a:cs typeface="Arial"/>
                <a:sym typeface="Arial"/>
              </a:rPr>
              <a:t>These data and statistical methods combined will help to make data driven decisions and </a:t>
            </a:r>
            <a:r>
              <a:rPr lang="en-US" sz="800" dirty="0"/>
              <a:t>to use communication strategy to engage with the wider public and strengthen consumer confidence.</a:t>
            </a:r>
            <a:endParaRPr lang="en-GB" sz="800" dirty="0">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lang="en-GB" sz="800" b="0" i="0" u="none" strike="noStrike" cap="none" dirty="0">
              <a:solidFill>
                <a:srgbClr val="000000"/>
              </a:solidFill>
              <a:latin typeface="Arial"/>
              <a:ea typeface="Arial"/>
              <a:cs typeface="Arial"/>
              <a:sym typeface="Arial"/>
            </a:endParaRPr>
          </a:p>
        </p:txBody>
      </p:sp>
      <p:sp>
        <p:nvSpPr>
          <p:cNvPr id="426" name="Google Shape;426;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7" name="Google Shape;437;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8" name="Google Shape;438;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28</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 name="Google Shape;120;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GB" b="0" dirty="0"/>
              <a:t>We have used Python in </a:t>
            </a:r>
            <a:r>
              <a:rPr lang="en-GB" b="0" dirty="0" err="1"/>
              <a:t>Jupyter</a:t>
            </a:r>
            <a:r>
              <a:rPr lang="en-GB" b="0" dirty="0"/>
              <a:t> notebook and researched economic indicators to answer these three questions:</a:t>
            </a:r>
            <a:endParaRPr dirty="0"/>
          </a:p>
          <a:p>
            <a:pPr marL="0" lvl="0" indent="0" algn="l" rtl="0">
              <a:lnSpc>
                <a:spcPct val="100000"/>
              </a:lnSpc>
              <a:spcBef>
                <a:spcPts val="0"/>
              </a:spcBef>
              <a:spcAft>
                <a:spcPts val="0"/>
              </a:spcAft>
              <a:buSzPts val="1400"/>
              <a:buNone/>
            </a:pPr>
            <a:endParaRPr dirty="0"/>
          </a:p>
        </p:txBody>
      </p:sp>
      <p:sp>
        <p:nvSpPr>
          <p:cNvPr id="121" name="Google Shape;121;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a:extLst>
            <a:ext uri="{FF2B5EF4-FFF2-40B4-BE49-F238E27FC236}">
              <a16:creationId xmlns:a16="http://schemas.microsoft.com/office/drawing/2014/main" id="{72359A01-E235-3CDB-6CB1-941104B0E23B}"/>
            </a:ext>
          </a:extLst>
        </p:cNvPr>
        <p:cNvGrpSpPr/>
        <p:nvPr/>
      </p:nvGrpSpPr>
      <p:grpSpPr>
        <a:xfrm>
          <a:off x="0" y="0"/>
          <a:ext cx="0" cy="0"/>
          <a:chOff x="0" y="0"/>
          <a:chExt cx="0" cy="0"/>
        </a:xfrm>
      </p:grpSpPr>
      <p:sp>
        <p:nvSpPr>
          <p:cNvPr id="128" name="Google Shape;128;p3:notes">
            <a:extLst>
              <a:ext uri="{FF2B5EF4-FFF2-40B4-BE49-F238E27FC236}">
                <a16:creationId xmlns:a16="http://schemas.microsoft.com/office/drawing/2014/main" id="{9E09C4FB-7CD3-B9B5-52D6-BC0C82577E7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 name="Google Shape;129;p3:notes">
            <a:extLst>
              <a:ext uri="{FF2B5EF4-FFF2-40B4-BE49-F238E27FC236}">
                <a16:creationId xmlns:a16="http://schemas.microsoft.com/office/drawing/2014/main" id="{17FE5C2F-7F78-9406-AF22-436C67ED28B3}"/>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900"/>
              </a:spcBef>
              <a:spcAft>
                <a:spcPts val="0"/>
              </a:spcAft>
              <a:buClr>
                <a:schemeClr val="dk1"/>
              </a:buClr>
              <a:buSzPts val="1200"/>
              <a:buFont typeface="Arial"/>
              <a:buNone/>
            </a:pPr>
            <a:r>
              <a:rPr lang="en-GB" noProof="0" dirty="0"/>
              <a:t>So these are the key insights we found </a:t>
            </a:r>
          </a:p>
          <a:p>
            <a:pPr marL="0" marR="0" lvl="0" indent="0" algn="l" rtl="0">
              <a:lnSpc>
                <a:spcPct val="100000"/>
              </a:lnSpc>
              <a:spcBef>
                <a:spcPts val="900"/>
              </a:spcBef>
              <a:spcAft>
                <a:spcPts val="0"/>
              </a:spcAft>
              <a:buClr>
                <a:schemeClr val="dk1"/>
              </a:buClr>
              <a:buSzPts val="1200"/>
              <a:buFont typeface="Arial"/>
              <a:buNone/>
            </a:pPr>
            <a:endParaRPr lang="en-GB" noProof="0" dirty="0"/>
          </a:p>
          <a:p>
            <a:pPr marL="0" marR="0" lvl="0" indent="0" algn="l" rtl="0">
              <a:lnSpc>
                <a:spcPct val="100000"/>
              </a:lnSpc>
              <a:spcBef>
                <a:spcPts val="900"/>
              </a:spcBef>
              <a:spcAft>
                <a:spcPts val="0"/>
              </a:spcAft>
              <a:buClr>
                <a:schemeClr val="dk1"/>
              </a:buClr>
              <a:buSzPts val="1200"/>
              <a:buFont typeface="Arial"/>
              <a:buNone/>
            </a:pPr>
            <a:r>
              <a:rPr lang="en-GB" noProof="0" dirty="0"/>
              <a:t>And we will share the details of the recommendations after</a:t>
            </a:r>
          </a:p>
        </p:txBody>
      </p:sp>
      <p:sp>
        <p:nvSpPr>
          <p:cNvPr id="130" name="Google Shape;130;p3:notes">
            <a:extLst>
              <a:ext uri="{FF2B5EF4-FFF2-40B4-BE49-F238E27FC236}">
                <a16:creationId xmlns:a16="http://schemas.microsoft.com/office/drawing/2014/main" id="{8F298BBE-E546-0776-85F1-EBA2122EA81A}"/>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4</a:t>
            </a:fld>
            <a:endParaRPr/>
          </a:p>
        </p:txBody>
      </p:sp>
    </p:spTree>
    <p:extLst>
      <p:ext uri="{BB962C8B-B14F-4D97-AF65-F5344CB8AC3E}">
        <p14:creationId xmlns:p14="http://schemas.microsoft.com/office/powerpoint/2010/main" val="3153622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1" name="Google Shape;14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endParaRPr/>
          </a:p>
        </p:txBody>
      </p:sp>
      <p:sp>
        <p:nvSpPr>
          <p:cNvPr id="142" name="Google Shape;142;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 name="Google Shape;152;p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dirty="0"/>
              <a:t>We have looked at speech frequency and length. </a:t>
            </a:r>
            <a:endParaRPr dirty="0"/>
          </a:p>
          <a:p>
            <a:pPr marL="0" marR="0" lvl="0" indent="0" algn="l" rtl="0">
              <a:lnSpc>
                <a:spcPct val="100000"/>
              </a:lnSpc>
              <a:spcBef>
                <a:spcPts val="0"/>
              </a:spcBef>
              <a:spcAft>
                <a:spcPts val="0"/>
              </a:spcAft>
              <a:buClr>
                <a:schemeClr val="dk1"/>
              </a:buClr>
              <a:buSzPts val="1200"/>
              <a:buFont typeface="Arial"/>
              <a:buNone/>
            </a:pPr>
            <a:r>
              <a:rPr lang="en-GB" dirty="0"/>
              <a:t>In the bar chart you can see the number of speeches given per year split into speeches given by the governor and by others.</a:t>
            </a:r>
            <a:endParaRPr dirty="0"/>
          </a:p>
          <a:p>
            <a:pPr marL="0" marR="0" lvl="0" indent="0" algn="l" rtl="0">
              <a:lnSpc>
                <a:spcPct val="100000"/>
              </a:lnSpc>
              <a:spcBef>
                <a:spcPts val="0"/>
              </a:spcBef>
              <a:spcAft>
                <a:spcPts val="0"/>
              </a:spcAft>
              <a:buClr>
                <a:schemeClr val="dk1"/>
              </a:buClr>
              <a:buSzPts val="1200"/>
              <a:buFont typeface="Arial"/>
              <a:buNone/>
            </a:pPr>
            <a:r>
              <a:rPr lang="en-GB" dirty="0"/>
              <a:t>The overall number of speeches has increased, while the share of governor speeches has only increased marginally (the turquoise part).</a:t>
            </a:r>
            <a:endParaRPr dirty="0"/>
          </a:p>
          <a:p>
            <a:pPr marL="0" marR="0" lvl="0" indent="0" algn="l" rtl="0">
              <a:lnSpc>
                <a:spcPct val="100000"/>
              </a:lnSpc>
              <a:spcBef>
                <a:spcPts val="0"/>
              </a:spcBef>
              <a:spcAft>
                <a:spcPts val="0"/>
              </a:spcAft>
              <a:buClr>
                <a:schemeClr val="dk1"/>
              </a:buClr>
              <a:buSzPts val="1200"/>
              <a:buFont typeface="Arial"/>
              <a:buNone/>
            </a:pPr>
            <a:r>
              <a:rPr lang="en-GB" dirty="0"/>
              <a:t>In terms of speech length, we see an initial drop after 2010. </a:t>
            </a:r>
            <a:endParaRPr dirty="0"/>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Public confidence in central banks declined after the financial crash of 2008., so banks re-evaluate their communication strategy with external audiences.</a:t>
            </a:r>
            <a:endParaRPr dirty="0"/>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So with shorter speeches given by different people, the BoE can reach a wider audience.</a:t>
            </a:r>
            <a:endParaRPr dirty="0"/>
          </a:p>
        </p:txBody>
      </p:sp>
      <p:sp>
        <p:nvSpPr>
          <p:cNvPr id="153" name="Google Shape;153;p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 name="Google Shape;165;p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dirty="0"/>
              <a:t>We also looked at speech sentiment across countries and regions. Here you can see the UK in green and the US and Euro Area and Japan.</a:t>
            </a:r>
            <a:endParaRPr dirty="0"/>
          </a:p>
          <a:p>
            <a:pPr marL="0" marR="0" lvl="0" indent="0" algn="l" rtl="0">
              <a:lnSpc>
                <a:spcPct val="100000"/>
              </a:lnSpc>
              <a:spcBef>
                <a:spcPts val="0"/>
              </a:spcBef>
              <a:spcAft>
                <a:spcPts val="0"/>
              </a:spcAft>
              <a:buClr>
                <a:schemeClr val="dk1"/>
              </a:buClr>
              <a:buSzPts val="1200"/>
              <a:buFont typeface="Arial"/>
              <a:buNone/>
            </a:pPr>
            <a:r>
              <a:rPr lang="en-GB" dirty="0"/>
              <a:t>Since the financial crisis up to 2022, the BoE speech sentiment moves in line with its major political and economic partners like the US and the Euro Area (the red and blue lines). </a:t>
            </a:r>
          </a:p>
          <a:p>
            <a:pPr marL="0" marR="0" lvl="0" indent="0" algn="l" rtl="0">
              <a:lnSpc>
                <a:spcPct val="100000"/>
              </a:lnSpc>
              <a:spcBef>
                <a:spcPts val="0"/>
              </a:spcBef>
              <a:spcAft>
                <a:spcPts val="0"/>
              </a:spcAft>
              <a:buClr>
                <a:schemeClr val="dk1"/>
              </a:buClr>
              <a:buSzPts val="1200"/>
              <a:buFont typeface="Arial"/>
              <a:buNone/>
            </a:pPr>
            <a:r>
              <a:rPr lang="en-GB" dirty="0"/>
              <a:t>This diverges during covid, probably due to the very different lockdown policy stance taken in the US.</a:t>
            </a:r>
            <a:endParaRPr dirty="0"/>
          </a:p>
          <a:p>
            <a:pPr marL="0" marR="0" lvl="0" indent="0" algn="l" rtl="0">
              <a:lnSpc>
                <a:spcPct val="100000"/>
              </a:lnSpc>
              <a:spcBef>
                <a:spcPts val="0"/>
              </a:spcBef>
              <a:spcAft>
                <a:spcPts val="0"/>
              </a:spcAft>
              <a:buClr>
                <a:schemeClr val="dk1"/>
              </a:buClr>
              <a:buSzPts val="1200"/>
              <a:buFont typeface="Arial"/>
              <a:buNone/>
            </a:pPr>
            <a:r>
              <a:rPr lang="en-GB" dirty="0"/>
              <a:t>Japan is a bit of an outlier, which would need to be explored further.</a:t>
            </a:r>
            <a:endParaRPr dirty="0"/>
          </a:p>
          <a:p>
            <a:pPr marL="0" marR="0" lvl="0" indent="0" algn="l" rtl="0">
              <a:lnSpc>
                <a:spcPct val="100000"/>
              </a:lnSpc>
              <a:spcBef>
                <a:spcPts val="0"/>
              </a:spcBef>
              <a:spcAft>
                <a:spcPts val="0"/>
              </a:spcAft>
              <a:buClr>
                <a:schemeClr val="dk1"/>
              </a:buClr>
              <a:buSzPts val="1200"/>
              <a:buFont typeface="Arial"/>
              <a:buNone/>
            </a:pPr>
            <a:r>
              <a:rPr lang="en-GB" dirty="0"/>
              <a:t>For speeches outside the UK and the US which were either translated or given by non-native English speakers, a deeper regional analysis with reflection on the wordlist could give more insights.</a:t>
            </a:r>
            <a:endParaRPr dirty="0"/>
          </a:p>
        </p:txBody>
      </p:sp>
      <p:sp>
        <p:nvSpPr>
          <p:cNvPr id="166" name="Google Shape;166;p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 name="Google Shape;179;p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We also looked at speech sentiment by author.</a:t>
            </a:r>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Speeches delivered by governors (the data on the right in turquoise) tend to have slightly higher average sentiment scores compared to other authors.</a:t>
            </a:r>
            <a:endParaRPr dirty="0"/>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This suggests that governors generally use more positive and reassuring language, </a:t>
            </a:r>
            <a:r>
              <a:rPr lang="en-GB" sz="1200" b="0" i="0" u="none" strike="noStrike" cap="none" noProof="0" dirty="0">
                <a:solidFill>
                  <a:schemeClr val="dk1"/>
                </a:solidFill>
                <a:latin typeface="Arial"/>
                <a:ea typeface="Arial"/>
                <a:cs typeface="Arial"/>
                <a:sym typeface="Arial"/>
              </a:rPr>
              <a:t>reinforcing their function as stabilising voices during economic communication.</a:t>
            </a:r>
            <a:endParaRPr lang="en-GB" noProof="0" dirty="0"/>
          </a:p>
          <a:p>
            <a:pPr marL="0" marR="0" lvl="0" indent="0" algn="l" rtl="0">
              <a:lnSpc>
                <a:spcPct val="100000"/>
              </a:lnSpc>
              <a:spcBef>
                <a:spcPts val="0"/>
              </a:spcBef>
              <a:spcAft>
                <a:spcPts val="0"/>
              </a:spcAft>
              <a:buClr>
                <a:schemeClr val="dk1"/>
              </a:buClr>
              <a:buSzPts val="1200"/>
              <a:buFont typeface="Arial"/>
              <a:buNone/>
            </a:pPr>
            <a:endParaRPr dirty="0"/>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Non-governor speeches exhibit greater variability, likely because the topics and authors are more varied.</a:t>
            </a:r>
            <a:endParaRPr dirty="0"/>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This trend also persists over time.</a:t>
            </a:r>
            <a:endParaRPr sz="1200" b="0" i="0" u="none" strike="noStrike" cap="none" dirty="0">
              <a:solidFill>
                <a:schemeClr val="dk1"/>
              </a:solidFill>
              <a:latin typeface="Arial"/>
              <a:ea typeface="Arial"/>
              <a:cs typeface="Arial"/>
              <a:sym typeface="Arial"/>
            </a:endParaRPr>
          </a:p>
        </p:txBody>
      </p:sp>
      <p:sp>
        <p:nvSpPr>
          <p:cNvPr id="180" name="Google Shape;180;p1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p5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GB" b="0" dirty="0"/>
              <a:t>And we also looked at speech content.</a:t>
            </a:r>
            <a:endParaRPr dirty="0"/>
          </a:p>
          <a:p>
            <a:pPr marL="0" marR="0" lvl="0" indent="0" algn="l" rtl="0">
              <a:lnSpc>
                <a:spcPct val="100000"/>
              </a:lnSpc>
              <a:spcBef>
                <a:spcPts val="0"/>
              </a:spcBef>
              <a:spcAft>
                <a:spcPts val="0"/>
              </a:spcAft>
              <a:buClr>
                <a:schemeClr val="dk1"/>
              </a:buClr>
              <a:buSzPts val="1200"/>
              <a:buFont typeface="Arial"/>
              <a:buNone/>
            </a:pPr>
            <a:r>
              <a:rPr lang="en-GB" b="0" dirty="0"/>
              <a:t>We have used </a:t>
            </a:r>
            <a:r>
              <a:rPr lang="en-GB" b="0" dirty="0" err="1"/>
              <a:t>CountVectorizer</a:t>
            </a:r>
            <a:r>
              <a:rPr lang="en-GB" b="0" dirty="0"/>
              <a:t> to to count how often the </a:t>
            </a:r>
            <a:r>
              <a:rPr lang="en-GB" sz="1200" b="0" i="0" u="none" strike="noStrike" cap="none" dirty="0">
                <a:solidFill>
                  <a:schemeClr val="dk1"/>
                </a:solidFill>
                <a:latin typeface="Arial"/>
                <a:ea typeface="Arial"/>
                <a:cs typeface="Arial"/>
                <a:sym typeface="Arial"/>
              </a:rPr>
              <a:t>most common word groups were used in the speeches.</a:t>
            </a:r>
            <a:endParaRPr dirty="0"/>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The bar chart here shows the number of speeches per year in which a particular word group was used more than 10 times.</a:t>
            </a:r>
            <a:endParaRPr dirty="0"/>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More speeches use the phrases monetary policy and interest rates more than 10 times, and the number is increasing over time (dark purple and dark blue bars).</a:t>
            </a:r>
            <a:endParaRPr dirty="0"/>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On the other hand, the term financial crisis (in light green) only starts to be used after the crisis of 2008  and remains a relevant topic.</a:t>
            </a:r>
            <a:endParaRPr sz="12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The green line is the average sentiment score over time.</a:t>
            </a:r>
          </a:p>
          <a:p>
            <a:pPr marL="0" marR="0" lvl="0" indent="0" algn="l" rtl="0">
              <a:lnSpc>
                <a:spcPct val="100000"/>
              </a:lnSpc>
              <a:spcBef>
                <a:spcPts val="0"/>
              </a:spcBef>
              <a:spcAft>
                <a:spcPts val="0"/>
              </a:spcAft>
              <a:buClr>
                <a:schemeClr val="dk1"/>
              </a:buClr>
              <a:buSzPts val="1200"/>
              <a:buFont typeface="Arial"/>
              <a:buNone/>
            </a:pPr>
            <a:r>
              <a:rPr lang="en-GB" sz="1200" b="0" i="0" u="none" strike="noStrike" cap="none" dirty="0">
                <a:solidFill>
                  <a:schemeClr val="dk1"/>
                </a:solidFill>
                <a:latin typeface="Arial"/>
                <a:ea typeface="Arial"/>
                <a:cs typeface="Arial"/>
                <a:sym typeface="Arial"/>
              </a:rPr>
              <a:t>Overall, we can see that the number speeches using the most common phrases more than 10 times drops in more positive times, and other topics can be discussed.</a:t>
            </a:r>
            <a:endParaRPr dirty="0"/>
          </a:p>
          <a:p>
            <a:pPr marL="0" marR="0" lvl="0" indent="0" algn="l" rtl="0">
              <a:lnSpc>
                <a:spcPct val="100000"/>
              </a:lnSpc>
              <a:spcBef>
                <a:spcPts val="0"/>
              </a:spcBef>
              <a:spcAft>
                <a:spcPts val="0"/>
              </a:spcAft>
              <a:buClr>
                <a:schemeClr val="dk1"/>
              </a:buClr>
              <a:buSzPts val="1200"/>
              <a:buFont typeface="Arial"/>
              <a:buNone/>
            </a:pPr>
            <a:endParaRPr dirty="0"/>
          </a:p>
        </p:txBody>
      </p:sp>
      <p:sp>
        <p:nvSpPr>
          <p:cNvPr id="191" name="Google Shape;191;p5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3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Play"/>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2" name="Google Shape;22;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3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3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Play"/>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3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757575"/>
              </a:buClr>
              <a:buSzPts val="2400"/>
              <a:buNone/>
              <a:defRPr sz="2400">
                <a:solidFill>
                  <a:srgbClr val="757575"/>
                </a:solidFill>
              </a:defRPr>
            </a:lvl1pPr>
            <a:lvl2pPr marL="914400" lvl="1" indent="-228600" algn="l">
              <a:lnSpc>
                <a:spcPct val="90000"/>
              </a:lnSpc>
              <a:spcBef>
                <a:spcPts val="500"/>
              </a:spcBef>
              <a:spcAft>
                <a:spcPts val="0"/>
              </a:spcAft>
              <a:buClr>
                <a:srgbClr val="757575"/>
              </a:buClr>
              <a:buSzPts val="2000"/>
              <a:buNone/>
              <a:defRPr sz="2000">
                <a:solidFill>
                  <a:srgbClr val="757575"/>
                </a:solidFill>
              </a:defRPr>
            </a:lvl2pPr>
            <a:lvl3pPr marL="1371600" lvl="2" indent="-228600" algn="l">
              <a:lnSpc>
                <a:spcPct val="90000"/>
              </a:lnSpc>
              <a:spcBef>
                <a:spcPts val="500"/>
              </a:spcBef>
              <a:spcAft>
                <a:spcPts val="0"/>
              </a:spcAft>
              <a:buClr>
                <a:srgbClr val="757575"/>
              </a:buClr>
              <a:buSzPts val="1800"/>
              <a:buNone/>
              <a:defRPr sz="1800">
                <a:solidFill>
                  <a:srgbClr val="757575"/>
                </a:solidFill>
              </a:defRPr>
            </a:lvl3pPr>
            <a:lvl4pPr marL="1828800" lvl="3" indent="-228600" algn="l">
              <a:lnSpc>
                <a:spcPct val="90000"/>
              </a:lnSpc>
              <a:spcBef>
                <a:spcPts val="500"/>
              </a:spcBef>
              <a:spcAft>
                <a:spcPts val="0"/>
              </a:spcAft>
              <a:buClr>
                <a:srgbClr val="757575"/>
              </a:buClr>
              <a:buSzPts val="1600"/>
              <a:buNone/>
              <a:defRPr sz="1600">
                <a:solidFill>
                  <a:srgbClr val="757575"/>
                </a:solidFill>
              </a:defRPr>
            </a:lvl4pPr>
            <a:lvl5pPr marL="2286000" lvl="4" indent="-228600" algn="l">
              <a:lnSpc>
                <a:spcPct val="90000"/>
              </a:lnSpc>
              <a:spcBef>
                <a:spcPts val="500"/>
              </a:spcBef>
              <a:spcAft>
                <a:spcPts val="0"/>
              </a:spcAft>
              <a:buClr>
                <a:srgbClr val="757575"/>
              </a:buClr>
              <a:buSzPts val="1600"/>
              <a:buNone/>
              <a:defRPr sz="1600">
                <a:solidFill>
                  <a:srgbClr val="757575"/>
                </a:solidFill>
              </a:defRPr>
            </a:lvl5pPr>
            <a:lvl6pPr marL="2743200" lvl="5" indent="-228600" algn="l">
              <a:lnSpc>
                <a:spcPct val="90000"/>
              </a:lnSpc>
              <a:spcBef>
                <a:spcPts val="500"/>
              </a:spcBef>
              <a:spcAft>
                <a:spcPts val="0"/>
              </a:spcAft>
              <a:buClr>
                <a:srgbClr val="757575"/>
              </a:buClr>
              <a:buSzPts val="1600"/>
              <a:buNone/>
              <a:defRPr sz="1600">
                <a:solidFill>
                  <a:srgbClr val="757575"/>
                </a:solidFill>
              </a:defRPr>
            </a:lvl6pPr>
            <a:lvl7pPr marL="3200400" lvl="6" indent="-228600" algn="l">
              <a:lnSpc>
                <a:spcPct val="90000"/>
              </a:lnSpc>
              <a:spcBef>
                <a:spcPts val="500"/>
              </a:spcBef>
              <a:spcAft>
                <a:spcPts val="0"/>
              </a:spcAft>
              <a:buClr>
                <a:srgbClr val="757575"/>
              </a:buClr>
              <a:buSzPts val="1600"/>
              <a:buNone/>
              <a:defRPr sz="1600">
                <a:solidFill>
                  <a:srgbClr val="757575"/>
                </a:solidFill>
              </a:defRPr>
            </a:lvl7pPr>
            <a:lvl8pPr marL="3657600" lvl="7" indent="-228600" algn="l">
              <a:lnSpc>
                <a:spcPct val="90000"/>
              </a:lnSpc>
              <a:spcBef>
                <a:spcPts val="500"/>
              </a:spcBef>
              <a:spcAft>
                <a:spcPts val="0"/>
              </a:spcAft>
              <a:buClr>
                <a:srgbClr val="757575"/>
              </a:buClr>
              <a:buSzPts val="1600"/>
              <a:buNone/>
              <a:defRPr sz="1600">
                <a:solidFill>
                  <a:srgbClr val="757575"/>
                </a:solidFill>
              </a:defRPr>
            </a:lvl8pPr>
            <a:lvl9pPr marL="4114800" lvl="8" indent="-228600" algn="l">
              <a:lnSpc>
                <a:spcPct val="90000"/>
              </a:lnSpc>
              <a:spcBef>
                <a:spcPts val="500"/>
              </a:spcBef>
              <a:spcAft>
                <a:spcPts val="0"/>
              </a:spcAft>
              <a:buClr>
                <a:srgbClr val="757575"/>
              </a:buClr>
              <a:buSzPts val="1600"/>
              <a:buNone/>
              <a:defRPr sz="1600">
                <a:solidFill>
                  <a:srgbClr val="757575"/>
                </a:solidFill>
              </a:defRPr>
            </a:lvl9pPr>
          </a:lstStyle>
          <a:p>
            <a:endParaRPr/>
          </a:p>
        </p:txBody>
      </p:sp>
      <p:sp>
        <p:nvSpPr>
          <p:cNvPr id="34" name="Google Shape;34;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3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3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3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3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3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3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3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7"/>
          <p:cNvSpPr>
            <a:spLocks noGrp="1"/>
          </p:cNvSpPr>
          <p:nvPr>
            <p:ph type="pic" idx="2"/>
          </p:nvPr>
        </p:nvSpPr>
        <p:spPr>
          <a:xfrm>
            <a:off x="5183188" y="987425"/>
            <a:ext cx="6172200" cy="4873625"/>
          </a:xfrm>
          <a:prstGeom prst="rect">
            <a:avLst/>
          </a:prstGeom>
          <a:noFill/>
          <a:ln>
            <a:noFill/>
          </a:ln>
        </p:spPr>
      </p:sp>
      <p:sp>
        <p:nvSpPr>
          <p:cNvPr id="68" name="Google Shape;68;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lay"/>
              <a:buNone/>
              <a:defRPr sz="4400" b="0" i="0" u="none" strike="noStrike" cap="none">
                <a:solidFill>
                  <a:schemeClr val="dk1"/>
                </a:solidFill>
                <a:latin typeface="Play"/>
                <a:ea typeface="Play"/>
                <a:cs typeface="Play"/>
                <a:sym typeface="Play"/>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757575"/>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757575"/>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bankofengland.co.uk/"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2.png"/><Relationship Id="rId7"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image" Target="../media/image3.jpg"/><Relationship Id="rId10" Type="http://schemas.openxmlformats.org/officeDocument/2006/relationships/image" Target="../media/image8.jpg"/><Relationship Id="rId4" Type="http://schemas.openxmlformats.org/officeDocument/2006/relationships/image" Target="../media/image1.png"/><Relationship Id="rId9" Type="http://schemas.openxmlformats.org/officeDocument/2006/relationships/image" Target="../media/image7.jp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hyperlink" Target="https://www.bankofengland.co.uk/"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
          <p:cNvSpPr/>
          <p:nvPr/>
        </p:nvSpPr>
        <p:spPr>
          <a:xfrm>
            <a:off x="0" y="0"/>
            <a:ext cx="12192000" cy="6858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pic>
        <p:nvPicPr>
          <p:cNvPr id="90" name="Google Shape;90;p1" descr="A blue circle with a person holding a spear and a flag&#10;&#10;AI-generated content may be incorrect."/>
          <p:cNvPicPr preferRelativeResize="0"/>
          <p:nvPr/>
        </p:nvPicPr>
        <p:blipFill rotWithShape="1">
          <a:blip r:embed="rId3">
            <a:alphaModFix/>
          </a:blip>
          <a:srcRect/>
          <a:stretch/>
        </p:blipFill>
        <p:spPr>
          <a:xfrm>
            <a:off x="640080" y="867751"/>
            <a:ext cx="2145650" cy="2145650"/>
          </a:xfrm>
          <a:prstGeom prst="rect">
            <a:avLst/>
          </a:prstGeom>
          <a:noFill/>
          <a:ln>
            <a:noFill/>
          </a:ln>
        </p:spPr>
      </p:pic>
      <p:sp>
        <p:nvSpPr>
          <p:cNvPr id="91" name="Google Shape;91;p1" descr="Bank of England home">
            <a:hlinkClick r:id="rId4"/>
          </p:cNvPr>
          <p:cNvSpPr/>
          <p:nvPr/>
        </p:nvSpPr>
        <p:spPr>
          <a:xfrm>
            <a:off x="5943600" y="3276600"/>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2" name="Google Shape;92;p1"/>
          <p:cNvSpPr/>
          <p:nvPr/>
        </p:nvSpPr>
        <p:spPr>
          <a:xfrm>
            <a:off x="0" y="5656054"/>
            <a:ext cx="12192000" cy="1251679"/>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93" name="Google Shape;93;p1"/>
          <p:cNvSpPr txBox="1"/>
          <p:nvPr/>
        </p:nvSpPr>
        <p:spPr>
          <a:xfrm>
            <a:off x="2392339" y="2704237"/>
            <a:ext cx="9258038" cy="193895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5400"/>
              <a:buFont typeface="Arial"/>
              <a:buNone/>
            </a:pPr>
            <a:r>
              <a:rPr lang="en-GB" sz="6000" b="1" i="0" u="none" strike="noStrike" cap="none">
                <a:solidFill>
                  <a:srgbClr val="3BD5D7"/>
                </a:solidFill>
                <a:latin typeface="Calibri"/>
                <a:ea typeface="Calibri"/>
                <a:cs typeface="Calibri"/>
                <a:sym typeface="Calibri"/>
              </a:rPr>
              <a:t>Bank of England</a:t>
            </a:r>
            <a:endParaRPr sz="60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5400"/>
              <a:buFont typeface="Arial"/>
              <a:buNone/>
            </a:pPr>
            <a:r>
              <a:rPr lang="en-GB" sz="6000" b="1" i="0" u="none" strike="noStrike" cap="none">
                <a:solidFill>
                  <a:srgbClr val="3BD5D7"/>
                </a:solidFill>
                <a:latin typeface="Calibri"/>
                <a:ea typeface="Calibri"/>
                <a:cs typeface="Calibri"/>
                <a:sym typeface="Calibri"/>
              </a:rPr>
              <a:t>Speech Sentiment Analysis</a:t>
            </a:r>
            <a:endParaRPr sz="6000" b="0" i="0" u="none" strike="noStrike" cap="none">
              <a:solidFill>
                <a:srgbClr val="000000"/>
              </a:solidFill>
              <a:latin typeface="Calibri"/>
              <a:ea typeface="Calibri"/>
              <a:cs typeface="Calibri"/>
              <a:sym typeface="Calibri"/>
            </a:endParaRPr>
          </a:p>
        </p:txBody>
      </p:sp>
      <p:sp>
        <p:nvSpPr>
          <p:cNvPr id="94" name="Google Shape;94;p1"/>
          <p:cNvSpPr txBox="1"/>
          <p:nvPr/>
        </p:nvSpPr>
        <p:spPr>
          <a:xfrm>
            <a:off x="2496456" y="5820229"/>
            <a:ext cx="2496457"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a:solidFill>
                  <a:srgbClr val="12263F"/>
                </a:solidFill>
                <a:latin typeface="Calibri"/>
                <a:ea typeface="Calibri"/>
                <a:cs typeface="Calibri"/>
                <a:sym typeface="Calibri"/>
              </a:rPr>
              <a:t>May 28</a:t>
            </a:r>
            <a:r>
              <a:rPr lang="en-GB" sz="2400" b="1" i="0" u="none" strike="noStrike" cap="none" baseline="30000">
                <a:solidFill>
                  <a:srgbClr val="12263F"/>
                </a:solidFill>
                <a:latin typeface="Calibri"/>
                <a:ea typeface="Calibri"/>
                <a:cs typeface="Calibri"/>
                <a:sym typeface="Calibri"/>
              </a:rPr>
              <a:t>th</a:t>
            </a:r>
            <a:r>
              <a:rPr lang="en-GB" sz="2400" b="1" i="0" u="none" strike="noStrike" cap="none">
                <a:solidFill>
                  <a:srgbClr val="12263F"/>
                </a:solidFill>
                <a:latin typeface="Calibri"/>
                <a:ea typeface="Calibri"/>
                <a:cs typeface="Calibri"/>
                <a:sym typeface="Calibri"/>
              </a:rPr>
              <a:t>, 2025</a:t>
            </a:r>
            <a:endParaRPr sz="1400" b="0" i="0" u="none" strike="noStrike" cap="none">
              <a:solidFill>
                <a:srgbClr val="12263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pic>
        <p:nvPicPr>
          <p:cNvPr id="204" name="Google Shape;204;p10"/>
          <p:cNvPicPr preferRelativeResize="0"/>
          <p:nvPr/>
        </p:nvPicPr>
        <p:blipFill rotWithShape="1">
          <a:blip r:embed="rId3">
            <a:alphaModFix/>
          </a:blip>
          <a:srcRect/>
          <a:stretch/>
        </p:blipFill>
        <p:spPr>
          <a:xfrm rot="10800000">
            <a:off x="-1" y="966929"/>
            <a:ext cx="3592286" cy="5683108"/>
          </a:xfrm>
          <a:prstGeom prst="rect">
            <a:avLst/>
          </a:prstGeom>
          <a:noFill/>
          <a:ln>
            <a:noFill/>
          </a:ln>
        </p:spPr>
      </p:pic>
      <p:sp>
        <p:nvSpPr>
          <p:cNvPr id="205" name="Google Shape;205;p10"/>
          <p:cNvSpPr/>
          <p:nvPr/>
        </p:nvSpPr>
        <p:spPr>
          <a:xfrm>
            <a:off x="0" y="6660630"/>
            <a:ext cx="12192000" cy="222422"/>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206" name="Google Shape;206;p10"/>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07" name="Google Shape;207;p10"/>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208" name="Google Shape;208;p10" descr="A blue circle with a person holding a spear and a flag&#10;&#10;AI-generated content may be incorrect."/>
          <p:cNvPicPr preferRelativeResize="0"/>
          <p:nvPr/>
        </p:nvPicPr>
        <p:blipFill rotWithShape="1">
          <a:blip r:embed="rId4">
            <a:alphaModFix/>
          </a:blip>
          <a:srcRect/>
          <a:stretch/>
        </p:blipFill>
        <p:spPr>
          <a:xfrm>
            <a:off x="10841794" y="197370"/>
            <a:ext cx="1040278" cy="1040278"/>
          </a:xfrm>
          <a:prstGeom prst="rect">
            <a:avLst/>
          </a:prstGeom>
          <a:noFill/>
          <a:ln>
            <a:noFill/>
          </a:ln>
        </p:spPr>
      </p:pic>
      <p:sp>
        <p:nvSpPr>
          <p:cNvPr id="209" name="Google Shape;209;p10"/>
          <p:cNvSpPr txBox="1"/>
          <p:nvPr/>
        </p:nvSpPr>
        <p:spPr>
          <a:xfrm>
            <a:off x="4002557" y="2311283"/>
            <a:ext cx="7359376" cy="26160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600"/>
              </a:spcBef>
              <a:spcAft>
                <a:spcPts val="1800"/>
              </a:spcAft>
              <a:buClr>
                <a:srgbClr val="000000"/>
              </a:buClr>
              <a:buSzPts val="4800"/>
              <a:buFont typeface="Arial"/>
              <a:buNone/>
            </a:pPr>
            <a:r>
              <a:rPr lang="en-GB" sz="4800" b="1" i="0" u="none" strike="noStrike" cap="none">
                <a:solidFill>
                  <a:srgbClr val="12263F"/>
                </a:solidFill>
                <a:latin typeface="Calibri"/>
                <a:ea typeface="Calibri"/>
                <a:cs typeface="Calibri"/>
                <a:sym typeface="Calibri"/>
              </a:rPr>
              <a:t>How does speech  sentiment relate to economic events?</a:t>
            </a:r>
            <a:endParaRPr sz="4800" b="1" i="0" u="none" strike="noStrike" cap="none">
              <a:solidFill>
                <a:srgbClr val="12263F"/>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40"/>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216" name="Google Shape;216;p40"/>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17" name="Google Shape;217;p40"/>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218" name="Google Shape;218;p40"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219" name="Google Shape;219;p40"/>
          <p:cNvSpPr txBox="1"/>
          <p:nvPr/>
        </p:nvSpPr>
        <p:spPr>
          <a:xfrm>
            <a:off x="445335" y="348881"/>
            <a:ext cx="9752700"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Sentiment Scores at Key Events</a:t>
            </a:r>
            <a:endParaRPr sz="1400" b="0" i="0" u="none" strike="noStrike" cap="none">
              <a:solidFill>
                <a:srgbClr val="12263F"/>
              </a:solidFill>
              <a:latin typeface="Arial"/>
              <a:ea typeface="Arial"/>
              <a:cs typeface="Arial"/>
              <a:sym typeface="Arial"/>
            </a:endParaRPr>
          </a:p>
        </p:txBody>
      </p:sp>
      <p:pic>
        <p:nvPicPr>
          <p:cNvPr id="220" name="Google Shape;220;p40" descr="A graph showing the growth of the stock market&#10;&#10;AI-generated content may be incorrect."/>
          <p:cNvPicPr preferRelativeResize="0"/>
          <p:nvPr/>
        </p:nvPicPr>
        <p:blipFill rotWithShape="1">
          <a:blip r:embed="rId4">
            <a:alphaModFix/>
          </a:blip>
          <a:srcRect/>
          <a:stretch/>
        </p:blipFill>
        <p:spPr>
          <a:xfrm>
            <a:off x="1662614" y="1237647"/>
            <a:ext cx="8420100" cy="5317432"/>
          </a:xfrm>
          <a:prstGeom prst="rect">
            <a:avLst/>
          </a:prstGeom>
          <a:noFill/>
          <a:ln>
            <a:noFill/>
          </a:ln>
        </p:spPr>
      </p:pic>
      <p:sp>
        <p:nvSpPr>
          <p:cNvPr id="221" name="Google Shape;221;p40"/>
          <p:cNvSpPr txBox="1"/>
          <p:nvPr/>
        </p:nvSpPr>
        <p:spPr>
          <a:xfrm rot="-5400000">
            <a:off x="377826" y="3628330"/>
            <a:ext cx="2708475" cy="276999"/>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GB" sz="1200" b="0" i="0" u="none" strike="noStrike" cap="none">
                <a:solidFill>
                  <a:srgbClr val="000000"/>
                </a:solidFill>
                <a:latin typeface="Calibri"/>
                <a:ea typeface="Calibri"/>
                <a:cs typeface="Calibri"/>
                <a:sym typeface="Calibri"/>
              </a:rPr>
              <a:t>Average </a:t>
            </a:r>
            <a:r>
              <a:rPr lang="en-GB" sz="1200" b="0" i="0" u="none" strike="noStrike" cap="none">
                <a:solidFill>
                  <a:srgbClr val="595959"/>
                </a:solidFill>
                <a:latin typeface="Calibri"/>
                <a:ea typeface="Calibri"/>
                <a:cs typeface="Calibri"/>
                <a:sym typeface="Calibri"/>
              </a:rPr>
              <a:t>Sentiment</a:t>
            </a:r>
            <a:r>
              <a:rPr lang="en-GB" sz="1200" b="0" i="0" u="none" strike="noStrike" cap="none">
                <a:solidFill>
                  <a:srgbClr val="000000"/>
                </a:solidFill>
                <a:latin typeface="Calibri"/>
                <a:ea typeface="Calibri"/>
                <a:cs typeface="Calibri"/>
                <a:sym typeface="Calibri"/>
              </a:rPr>
              <a:t> Score</a:t>
            </a:r>
            <a:endParaRPr sz="1400" b="0" i="0" u="none" strike="noStrike" cap="none">
              <a:solidFill>
                <a:srgbClr val="000000"/>
              </a:solidFill>
              <a:latin typeface="Arial"/>
              <a:ea typeface="Arial"/>
              <a:cs typeface="Arial"/>
              <a:sym typeface="Arial"/>
            </a:endParaRPr>
          </a:p>
        </p:txBody>
      </p:sp>
      <p:sp>
        <p:nvSpPr>
          <p:cNvPr id="222" name="Google Shape;222;p40"/>
          <p:cNvSpPr txBox="1"/>
          <p:nvPr/>
        </p:nvSpPr>
        <p:spPr>
          <a:xfrm rot="-5400000">
            <a:off x="308376" y="3612943"/>
            <a:ext cx="2708475"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rgbClr val="595959"/>
                </a:solidFill>
                <a:latin typeface="Calibri"/>
                <a:ea typeface="Calibri"/>
                <a:cs typeface="Calibri"/>
                <a:sym typeface="Calibri"/>
              </a:rPr>
              <a:t>Sentiment</a:t>
            </a:r>
            <a:r>
              <a:rPr lang="en-GB" sz="1400" b="0" i="0" u="none" strike="noStrike" cap="none">
                <a:solidFill>
                  <a:srgbClr val="000000"/>
                </a:solidFill>
                <a:latin typeface="Calibri"/>
                <a:ea typeface="Calibri"/>
                <a:cs typeface="Calibri"/>
                <a:sym typeface="Calibri"/>
              </a:rPr>
              <a:t> Score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56"/>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229" name="Google Shape;229;p56"/>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30" name="Google Shape;230;p56"/>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231" name="Google Shape;231;p56"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232" name="Google Shape;232;p56"/>
          <p:cNvSpPr txBox="1"/>
          <p:nvPr/>
        </p:nvSpPr>
        <p:spPr>
          <a:xfrm>
            <a:off x="445335" y="348881"/>
            <a:ext cx="9752700"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Sentiment Scores before &amp; after Key Events</a:t>
            </a:r>
            <a:endParaRPr sz="1400" b="0" i="0" u="none" strike="noStrike" cap="none">
              <a:solidFill>
                <a:srgbClr val="12263F"/>
              </a:solidFill>
              <a:latin typeface="Arial"/>
              <a:ea typeface="Arial"/>
              <a:cs typeface="Arial"/>
              <a:sym typeface="Arial"/>
            </a:endParaRPr>
          </a:p>
        </p:txBody>
      </p:sp>
      <p:pic>
        <p:nvPicPr>
          <p:cNvPr id="233" name="Google Shape;233;p56" descr="A graph of different colored bars&#10;&#10;AI-generated content may be incorrect."/>
          <p:cNvPicPr preferRelativeResize="0"/>
          <p:nvPr/>
        </p:nvPicPr>
        <p:blipFill rotWithShape="1">
          <a:blip r:embed="rId4">
            <a:alphaModFix/>
          </a:blip>
          <a:srcRect/>
          <a:stretch/>
        </p:blipFill>
        <p:spPr>
          <a:xfrm>
            <a:off x="624115" y="1273647"/>
            <a:ext cx="10609942" cy="5228767"/>
          </a:xfrm>
          <a:prstGeom prst="rect">
            <a:avLst/>
          </a:prstGeom>
          <a:noFill/>
          <a:ln>
            <a:noFill/>
          </a:ln>
        </p:spPr>
      </p:pic>
      <p:cxnSp>
        <p:nvCxnSpPr>
          <p:cNvPr id="3" name="Straight Connector 2">
            <a:extLst>
              <a:ext uri="{FF2B5EF4-FFF2-40B4-BE49-F238E27FC236}">
                <a16:creationId xmlns:a16="http://schemas.microsoft.com/office/drawing/2014/main" id="{B367FBA2-0C80-FF93-DB18-B50A22F8E4D2}"/>
              </a:ext>
            </a:extLst>
          </p:cNvPr>
          <p:cNvCxnSpPr/>
          <p:nvPr/>
        </p:nvCxnSpPr>
        <p:spPr>
          <a:xfrm>
            <a:off x="2805830" y="1467438"/>
            <a:ext cx="0" cy="4772417"/>
          </a:xfrm>
          <a:prstGeom prst="line">
            <a:avLst/>
          </a:prstGeom>
          <a:ln w="28575">
            <a:solidFill>
              <a:srgbClr val="3AD5D7"/>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E7B0C8B6-61BB-5484-4229-820BB2FD5237}"/>
              </a:ext>
            </a:extLst>
          </p:cNvPr>
          <p:cNvCxnSpPr/>
          <p:nvPr/>
        </p:nvCxnSpPr>
        <p:spPr>
          <a:xfrm>
            <a:off x="5325650" y="1467438"/>
            <a:ext cx="0" cy="4772417"/>
          </a:xfrm>
          <a:prstGeom prst="line">
            <a:avLst/>
          </a:prstGeom>
          <a:ln w="28575">
            <a:solidFill>
              <a:srgbClr val="3AD5D7"/>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BB876475-48B9-C6F1-CA04-07B15003E89B}"/>
              </a:ext>
            </a:extLst>
          </p:cNvPr>
          <p:cNvCxnSpPr/>
          <p:nvPr/>
        </p:nvCxnSpPr>
        <p:spPr>
          <a:xfrm>
            <a:off x="7857799" y="1467438"/>
            <a:ext cx="0" cy="4772417"/>
          </a:xfrm>
          <a:prstGeom prst="line">
            <a:avLst/>
          </a:prstGeom>
          <a:ln w="28575">
            <a:solidFill>
              <a:srgbClr val="3AD5D7"/>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4F34D9B0-B139-6AC9-2327-BFC1CE758B07}"/>
              </a:ext>
            </a:extLst>
          </p:cNvPr>
          <p:cNvSpPr/>
          <p:nvPr/>
        </p:nvSpPr>
        <p:spPr>
          <a:xfrm>
            <a:off x="1741118" y="6237962"/>
            <a:ext cx="2116899" cy="150312"/>
          </a:xfrm>
          <a:prstGeom prst="rect">
            <a:avLst/>
          </a:prstGeom>
          <a:noFill/>
          <a:ln>
            <a:solidFill>
              <a:srgbClr val="3AD5D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21BFA6C-9906-56B7-C7E3-D5CF91C3FA95}"/>
              </a:ext>
            </a:extLst>
          </p:cNvPr>
          <p:cNvSpPr/>
          <p:nvPr/>
        </p:nvSpPr>
        <p:spPr>
          <a:xfrm>
            <a:off x="4275761" y="6237962"/>
            <a:ext cx="2116899" cy="150312"/>
          </a:xfrm>
          <a:prstGeom prst="rect">
            <a:avLst/>
          </a:prstGeom>
          <a:noFill/>
          <a:ln>
            <a:solidFill>
              <a:srgbClr val="3AD5D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4C654FE-1A78-AF2A-2891-C36EA5AA3AF7}"/>
              </a:ext>
            </a:extLst>
          </p:cNvPr>
          <p:cNvSpPr/>
          <p:nvPr/>
        </p:nvSpPr>
        <p:spPr>
          <a:xfrm>
            <a:off x="6797878" y="6237962"/>
            <a:ext cx="2116899" cy="150312"/>
          </a:xfrm>
          <a:prstGeom prst="rect">
            <a:avLst/>
          </a:prstGeom>
          <a:noFill/>
          <a:ln>
            <a:solidFill>
              <a:srgbClr val="3AD5D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F07B75A9-E2D1-A880-1ED4-2C9793A17F25}"/>
            </a:ext>
          </a:extLst>
        </p:cNvPr>
        <p:cNvGrpSpPr/>
        <p:nvPr/>
      </p:nvGrpSpPr>
      <p:grpSpPr>
        <a:xfrm>
          <a:off x="0" y="0"/>
          <a:ext cx="0" cy="0"/>
          <a:chOff x="0" y="0"/>
          <a:chExt cx="0" cy="0"/>
        </a:xfrm>
      </p:grpSpPr>
      <p:sp>
        <p:nvSpPr>
          <p:cNvPr id="239" name="Google Shape;239;p12">
            <a:extLst>
              <a:ext uri="{FF2B5EF4-FFF2-40B4-BE49-F238E27FC236}">
                <a16:creationId xmlns:a16="http://schemas.microsoft.com/office/drawing/2014/main" id="{AC3FA9F8-F4D1-72BB-4DC5-C79736A6AAC1}"/>
              </a:ext>
            </a:extLst>
          </p:cNvPr>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240" name="Google Shape;240;p12">
            <a:extLst>
              <a:ext uri="{FF2B5EF4-FFF2-40B4-BE49-F238E27FC236}">
                <a16:creationId xmlns:a16="http://schemas.microsoft.com/office/drawing/2014/main" id="{6A530A97-4162-AEFE-977B-6147532ABCB3}"/>
              </a:ext>
            </a:extLst>
          </p:cNvPr>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41" name="Google Shape;241;p12">
            <a:extLst>
              <a:ext uri="{FF2B5EF4-FFF2-40B4-BE49-F238E27FC236}">
                <a16:creationId xmlns:a16="http://schemas.microsoft.com/office/drawing/2014/main" id="{AF576C7E-EA86-CEC7-ED2F-396896FF27D0}"/>
              </a:ext>
            </a:extLst>
          </p:cNvPr>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242" name="Google Shape;242;p12" descr="A blue circle with a person holding a spear and a flag&#10;&#10;AI-generated content may be incorrect.">
            <a:extLst>
              <a:ext uri="{FF2B5EF4-FFF2-40B4-BE49-F238E27FC236}">
                <a16:creationId xmlns:a16="http://schemas.microsoft.com/office/drawing/2014/main" id="{41230868-6AFC-CADD-EAF6-D907A904DB80}"/>
              </a:ext>
            </a:extLst>
          </p:cNvPr>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243" name="Google Shape;243;p12">
            <a:extLst>
              <a:ext uri="{FF2B5EF4-FFF2-40B4-BE49-F238E27FC236}">
                <a16:creationId xmlns:a16="http://schemas.microsoft.com/office/drawing/2014/main" id="{E24DD685-C80A-AA7D-FAA5-9008DC8C92D7}"/>
              </a:ext>
            </a:extLst>
          </p:cNvPr>
          <p:cNvSpPr txBox="1"/>
          <p:nvPr/>
        </p:nvSpPr>
        <p:spPr>
          <a:xfrm>
            <a:off x="445335" y="348881"/>
            <a:ext cx="9752700"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MPC Voting</a:t>
            </a:r>
            <a:endParaRPr sz="1400" b="0" i="0" u="none" strike="noStrike" cap="none">
              <a:solidFill>
                <a:srgbClr val="12263F"/>
              </a:solidFill>
              <a:latin typeface="Arial"/>
              <a:ea typeface="Arial"/>
              <a:cs typeface="Arial"/>
              <a:sym typeface="Arial"/>
            </a:endParaRPr>
          </a:p>
        </p:txBody>
      </p:sp>
      <p:grpSp>
        <p:nvGrpSpPr>
          <p:cNvPr id="8" name="Group 7">
            <a:extLst>
              <a:ext uri="{FF2B5EF4-FFF2-40B4-BE49-F238E27FC236}">
                <a16:creationId xmlns:a16="http://schemas.microsoft.com/office/drawing/2014/main" id="{11BD298F-F3EF-1296-9E8D-7CE595923A99}"/>
              </a:ext>
            </a:extLst>
          </p:cNvPr>
          <p:cNvGrpSpPr/>
          <p:nvPr/>
        </p:nvGrpSpPr>
        <p:grpSpPr>
          <a:xfrm>
            <a:off x="445335" y="1371256"/>
            <a:ext cx="11416476" cy="4887529"/>
            <a:chOff x="445335" y="1090290"/>
            <a:chExt cx="11416476" cy="4887529"/>
          </a:xfrm>
        </p:grpSpPr>
        <p:pic>
          <p:nvPicPr>
            <p:cNvPr id="244" name="Google Shape;244;p12">
              <a:extLst>
                <a:ext uri="{FF2B5EF4-FFF2-40B4-BE49-F238E27FC236}">
                  <a16:creationId xmlns:a16="http://schemas.microsoft.com/office/drawing/2014/main" id="{F9CAAA5D-CA9C-1A0C-BD8E-071E15A30536}"/>
                </a:ext>
              </a:extLst>
            </p:cNvPr>
            <p:cNvPicPr preferRelativeResize="0">
              <a:picLocks noChangeAspect="1"/>
            </p:cNvPicPr>
            <p:nvPr/>
          </p:nvPicPr>
          <p:blipFill rotWithShape="1">
            <a:blip r:embed="rId4">
              <a:alphaModFix/>
            </a:blip>
            <a:srcRect t="14274" b="8012"/>
            <a:stretch>
              <a:fillRect/>
            </a:stretch>
          </p:blipFill>
          <p:spPr>
            <a:xfrm>
              <a:off x="445335" y="1387785"/>
              <a:ext cx="11416476" cy="4590034"/>
            </a:xfrm>
            <a:prstGeom prst="rect">
              <a:avLst/>
            </a:prstGeom>
            <a:noFill/>
            <a:ln>
              <a:noFill/>
            </a:ln>
          </p:spPr>
        </p:pic>
        <p:sp>
          <p:nvSpPr>
            <p:cNvPr id="245" name="Google Shape;245;p12">
              <a:extLst>
                <a:ext uri="{FF2B5EF4-FFF2-40B4-BE49-F238E27FC236}">
                  <a16:creationId xmlns:a16="http://schemas.microsoft.com/office/drawing/2014/main" id="{9488B933-7E9B-A6B4-DB87-95D9AD0E7DCD}"/>
                </a:ext>
              </a:extLst>
            </p:cNvPr>
            <p:cNvSpPr txBox="1"/>
            <p:nvPr/>
          </p:nvSpPr>
          <p:spPr>
            <a:xfrm rot="16200000">
              <a:off x="-755014" y="3267030"/>
              <a:ext cx="2708475"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dirty="0">
                  <a:solidFill>
                    <a:srgbClr val="595959"/>
                  </a:solidFill>
                  <a:latin typeface="Calibri"/>
                  <a:ea typeface="Calibri"/>
                  <a:cs typeface="Calibri"/>
                  <a:sym typeface="Calibri"/>
                </a:rPr>
                <a:t>Sentiment</a:t>
              </a:r>
              <a:r>
                <a:rPr lang="en-GB" sz="1400" b="0" i="0" u="none" strike="noStrike" cap="none" dirty="0">
                  <a:solidFill>
                    <a:srgbClr val="000000"/>
                  </a:solidFill>
                  <a:latin typeface="Calibri"/>
                  <a:ea typeface="Calibri"/>
                  <a:cs typeface="Calibri"/>
                  <a:sym typeface="Calibri"/>
                </a:rPr>
                <a:t> Score</a:t>
              </a:r>
              <a:endParaRPr sz="1400" b="0" i="0" u="none" strike="noStrike" cap="none" dirty="0">
                <a:solidFill>
                  <a:srgbClr val="000000"/>
                </a:solidFill>
                <a:latin typeface="Arial"/>
                <a:ea typeface="Arial"/>
                <a:cs typeface="Arial"/>
                <a:sym typeface="Arial"/>
              </a:endParaRPr>
            </a:p>
          </p:txBody>
        </p:sp>
        <p:sp>
          <p:nvSpPr>
            <p:cNvPr id="5" name="Google Shape;245;p12">
              <a:extLst>
                <a:ext uri="{FF2B5EF4-FFF2-40B4-BE49-F238E27FC236}">
                  <a16:creationId xmlns:a16="http://schemas.microsoft.com/office/drawing/2014/main" id="{A3AA45AD-F1C4-7CE3-1683-B54ED3352711}"/>
                </a:ext>
              </a:extLst>
            </p:cNvPr>
            <p:cNvSpPr txBox="1"/>
            <p:nvPr/>
          </p:nvSpPr>
          <p:spPr>
            <a:xfrm>
              <a:off x="3974941" y="1090290"/>
              <a:ext cx="4363316" cy="307736"/>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dirty="0">
                  <a:solidFill>
                    <a:schemeClr val="tx1"/>
                  </a:solidFill>
                  <a:latin typeface="Calibri"/>
                  <a:ea typeface="Calibri"/>
                  <a:cs typeface="Calibri"/>
                  <a:sym typeface="Calibri"/>
                </a:rPr>
                <a:t>Bank </a:t>
              </a:r>
              <a:r>
                <a:rPr lang="en-GB" dirty="0">
                  <a:solidFill>
                    <a:schemeClr val="tx1"/>
                  </a:solidFill>
                  <a:latin typeface="Calibri"/>
                  <a:ea typeface="Calibri"/>
                  <a:cs typeface="Calibri"/>
                  <a:sym typeface="Calibri"/>
                </a:rPr>
                <a:t>of England Speech Sentiment by Vote Direction</a:t>
              </a:r>
              <a:endParaRPr sz="1400" b="0" i="0" u="none" strike="noStrike" cap="none" dirty="0">
                <a:solidFill>
                  <a:schemeClr val="tx1"/>
                </a:solidFill>
                <a:latin typeface="Arial"/>
                <a:ea typeface="Arial"/>
                <a:cs typeface="Arial"/>
                <a:sym typeface="Arial"/>
              </a:endParaRPr>
            </a:p>
          </p:txBody>
        </p:sp>
      </p:grpSp>
    </p:spTree>
    <p:extLst>
      <p:ext uri="{BB962C8B-B14F-4D97-AF65-F5344CB8AC3E}">
        <p14:creationId xmlns:p14="http://schemas.microsoft.com/office/powerpoint/2010/main" val="37198950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A98E5B73-BFD9-A42B-31B5-7C031DD5ACDB}"/>
            </a:ext>
          </a:extLst>
        </p:cNvPr>
        <p:cNvGrpSpPr/>
        <p:nvPr/>
      </p:nvGrpSpPr>
      <p:grpSpPr>
        <a:xfrm>
          <a:off x="0" y="0"/>
          <a:ext cx="0" cy="0"/>
          <a:chOff x="0" y="0"/>
          <a:chExt cx="0" cy="0"/>
        </a:xfrm>
      </p:grpSpPr>
      <p:sp>
        <p:nvSpPr>
          <p:cNvPr id="239" name="Google Shape;239;p12">
            <a:extLst>
              <a:ext uri="{FF2B5EF4-FFF2-40B4-BE49-F238E27FC236}">
                <a16:creationId xmlns:a16="http://schemas.microsoft.com/office/drawing/2014/main" id="{9D4F4BAA-C108-BDBB-2704-BB2F2A392FDE}"/>
              </a:ext>
            </a:extLst>
          </p:cNvPr>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240" name="Google Shape;240;p12">
            <a:extLst>
              <a:ext uri="{FF2B5EF4-FFF2-40B4-BE49-F238E27FC236}">
                <a16:creationId xmlns:a16="http://schemas.microsoft.com/office/drawing/2014/main" id="{5594F880-B262-301C-C5C5-6E9D2108CD0F}"/>
              </a:ext>
            </a:extLst>
          </p:cNvPr>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41" name="Google Shape;241;p12">
            <a:extLst>
              <a:ext uri="{FF2B5EF4-FFF2-40B4-BE49-F238E27FC236}">
                <a16:creationId xmlns:a16="http://schemas.microsoft.com/office/drawing/2014/main" id="{0A865C89-6571-F525-DEA2-74FEAFAB98E3}"/>
              </a:ext>
            </a:extLst>
          </p:cNvPr>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242" name="Google Shape;242;p12" descr="A blue circle with a person holding a spear and a flag&#10;&#10;AI-generated content may be incorrect.">
            <a:extLst>
              <a:ext uri="{FF2B5EF4-FFF2-40B4-BE49-F238E27FC236}">
                <a16:creationId xmlns:a16="http://schemas.microsoft.com/office/drawing/2014/main" id="{0CF8EBEA-1D31-53FC-B19B-01640F85D5D4}"/>
              </a:ext>
            </a:extLst>
          </p:cNvPr>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243" name="Google Shape;243;p12">
            <a:extLst>
              <a:ext uri="{FF2B5EF4-FFF2-40B4-BE49-F238E27FC236}">
                <a16:creationId xmlns:a16="http://schemas.microsoft.com/office/drawing/2014/main" id="{07446096-76F5-0EA0-02A8-0262B79CC11E}"/>
              </a:ext>
            </a:extLst>
          </p:cNvPr>
          <p:cNvSpPr txBox="1"/>
          <p:nvPr/>
        </p:nvSpPr>
        <p:spPr>
          <a:xfrm>
            <a:off x="445335" y="348881"/>
            <a:ext cx="9752700"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MPC Voting</a:t>
            </a:r>
            <a:endParaRPr sz="1400" b="0" i="0" u="none" strike="noStrike" cap="none">
              <a:solidFill>
                <a:srgbClr val="12263F"/>
              </a:solidFill>
              <a:latin typeface="Arial"/>
              <a:ea typeface="Arial"/>
              <a:cs typeface="Arial"/>
              <a:sym typeface="Arial"/>
            </a:endParaRPr>
          </a:p>
        </p:txBody>
      </p:sp>
      <p:grpSp>
        <p:nvGrpSpPr>
          <p:cNvPr id="8" name="Group 7">
            <a:extLst>
              <a:ext uri="{FF2B5EF4-FFF2-40B4-BE49-F238E27FC236}">
                <a16:creationId xmlns:a16="http://schemas.microsoft.com/office/drawing/2014/main" id="{3AB90F6E-6D27-B72A-A3E1-237A5AD7236A}"/>
              </a:ext>
            </a:extLst>
          </p:cNvPr>
          <p:cNvGrpSpPr/>
          <p:nvPr/>
        </p:nvGrpSpPr>
        <p:grpSpPr>
          <a:xfrm>
            <a:off x="445335" y="1084123"/>
            <a:ext cx="7619165" cy="3375055"/>
            <a:chOff x="445335" y="1076042"/>
            <a:chExt cx="7619165" cy="3375055"/>
          </a:xfrm>
        </p:grpSpPr>
        <p:pic>
          <p:nvPicPr>
            <p:cNvPr id="244" name="Google Shape;244;p12">
              <a:extLst>
                <a:ext uri="{FF2B5EF4-FFF2-40B4-BE49-F238E27FC236}">
                  <a16:creationId xmlns:a16="http://schemas.microsoft.com/office/drawing/2014/main" id="{484B5DB4-17C8-4361-9FEF-B682AB4AE982}"/>
                </a:ext>
              </a:extLst>
            </p:cNvPr>
            <p:cNvPicPr preferRelativeResize="0">
              <a:picLocks noChangeAspect="1"/>
            </p:cNvPicPr>
            <p:nvPr/>
          </p:nvPicPr>
          <p:blipFill rotWithShape="1">
            <a:blip r:embed="rId4">
              <a:alphaModFix/>
            </a:blip>
            <a:srcRect t="14274" b="8012"/>
            <a:stretch>
              <a:fillRect/>
            </a:stretch>
          </p:blipFill>
          <p:spPr>
            <a:xfrm>
              <a:off x="445335" y="1387785"/>
              <a:ext cx="7619165" cy="3063312"/>
            </a:xfrm>
            <a:prstGeom prst="rect">
              <a:avLst/>
            </a:prstGeom>
            <a:noFill/>
            <a:ln>
              <a:noFill/>
            </a:ln>
          </p:spPr>
        </p:pic>
        <p:sp>
          <p:nvSpPr>
            <p:cNvPr id="245" name="Google Shape;245;p12">
              <a:extLst>
                <a:ext uri="{FF2B5EF4-FFF2-40B4-BE49-F238E27FC236}">
                  <a16:creationId xmlns:a16="http://schemas.microsoft.com/office/drawing/2014/main" id="{7AB27A56-77C4-D900-1844-3DD0AAB895C9}"/>
                </a:ext>
              </a:extLst>
            </p:cNvPr>
            <p:cNvSpPr txBox="1"/>
            <p:nvPr/>
          </p:nvSpPr>
          <p:spPr>
            <a:xfrm rot="-5400000">
              <a:off x="-755014" y="2601799"/>
              <a:ext cx="2708475"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dirty="0">
                  <a:solidFill>
                    <a:srgbClr val="595959"/>
                  </a:solidFill>
                  <a:latin typeface="Calibri"/>
                  <a:ea typeface="Calibri"/>
                  <a:cs typeface="Calibri"/>
                  <a:sym typeface="Calibri"/>
                </a:rPr>
                <a:t>Sentiment</a:t>
              </a:r>
              <a:r>
                <a:rPr lang="en-GB" sz="1400" b="0" i="0" u="none" strike="noStrike" cap="none" dirty="0">
                  <a:solidFill>
                    <a:srgbClr val="000000"/>
                  </a:solidFill>
                  <a:latin typeface="Calibri"/>
                  <a:ea typeface="Calibri"/>
                  <a:cs typeface="Calibri"/>
                  <a:sym typeface="Calibri"/>
                </a:rPr>
                <a:t> Score</a:t>
              </a:r>
              <a:endParaRPr sz="1400" b="0" i="0" u="none" strike="noStrike" cap="none" dirty="0">
                <a:solidFill>
                  <a:srgbClr val="000000"/>
                </a:solidFill>
                <a:latin typeface="Arial"/>
                <a:ea typeface="Arial"/>
                <a:cs typeface="Arial"/>
                <a:sym typeface="Arial"/>
              </a:endParaRPr>
            </a:p>
          </p:txBody>
        </p:sp>
        <p:sp>
          <p:nvSpPr>
            <p:cNvPr id="5" name="Google Shape;245;p12">
              <a:extLst>
                <a:ext uri="{FF2B5EF4-FFF2-40B4-BE49-F238E27FC236}">
                  <a16:creationId xmlns:a16="http://schemas.microsoft.com/office/drawing/2014/main" id="{5BB27845-F7E0-86BB-9EA2-DE06A13DD13E}"/>
                </a:ext>
              </a:extLst>
            </p:cNvPr>
            <p:cNvSpPr txBox="1"/>
            <p:nvPr/>
          </p:nvSpPr>
          <p:spPr>
            <a:xfrm>
              <a:off x="1732684" y="1076042"/>
              <a:ext cx="4363316" cy="307736"/>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dirty="0">
                  <a:solidFill>
                    <a:schemeClr val="tx1"/>
                  </a:solidFill>
                  <a:latin typeface="Calibri"/>
                  <a:ea typeface="Calibri"/>
                  <a:cs typeface="Calibri"/>
                  <a:sym typeface="Calibri"/>
                </a:rPr>
                <a:t>Bank </a:t>
              </a:r>
              <a:r>
                <a:rPr lang="en-GB" dirty="0">
                  <a:solidFill>
                    <a:schemeClr val="tx1"/>
                  </a:solidFill>
                  <a:latin typeface="Calibri"/>
                  <a:ea typeface="Calibri"/>
                  <a:cs typeface="Calibri"/>
                  <a:sym typeface="Calibri"/>
                </a:rPr>
                <a:t>of England Speech Sentiment by Vote Direction</a:t>
              </a:r>
              <a:endParaRPr sz="1400" b="0" i="0" u="none" strike="noStrike" cap="none" dirty="0">
                <a:solidFill>
                  <a:schemeClr val="tx1"/>
                </a:solidFill>
                <a:latin typeface="Arial"/>
                <a:ea typeface="Arial"/>
                <a:cs typeface="Arial"/>
                <a:sym typeface="Arial"/>
              </a:endParaRPr>
            </a:p>
          </p:txBody>
        </p:sp>
      </p:grpSp>
      <p:grpSp>
        <p:nvGrpSpPr>
          <p:cNvPr id="7" name="Group 6">
            <a:extLst>
              <a:ext uri="{FF2B5EF4-FFF2-40B4-BE49-F238E27FC236}">
                <a16:creationId xmlns:a16="http://schemas.microsoft.com/office/drawing/2014/main" id="{4BC5A571-3C3E-2F51-4EE3-A1032F5BE784}"/>
              </a:ext>
            </a:extLst>
          </p:cNvPr>
          <p:cNvGrpSpPr/>
          <p:nvPr/>
        </p:nvGrpSpPr>
        <p:grpSpPr>
          <a:xfrm>
            <a:off x="3607788" y="4610083"/>
            <a:ext cx="8274283" cy="1863641"/>
            <a:chOff x="3691542" y="4645478"/>
            <a:chExt cx="8274283" cy="1863641"/>
          </a:xfrm>
        </p:grpSpPr>
        <p:pic>
          <p:nvPicPr>
            <p:cNvPr id="3" name="Google Shape;257;p57">
              <a:extLst>
                <a:ext uri="{FF2B5EF4-FFF2-40B4-BE49-F238E27FC236}">
                  <a16:creationId xmlns:a16="http://schemas.microsoft.com/office/drawing/2014/main" id="{2A997F81-1607-D549-BEBC-E21BC5CA35A4}"/>
                </a:ext>
              </a:extLst>
            </p:cNvPr>
            <p:cNvPicPr preferRelativeResize="0"/>
            <p:nvPr/>
          </p:nvPicPr>
          <p:blipFill rotWithShape="1">
            <a:blip r:embed="rId5">
              <a:alphaModFix/>
            </a:blip>
            <a:srcRect l="1633" t="23728" b="16621"/>
            <a:stretch>
              <a:fillRect/>
            </a:stretch>
          </p:blipFill>
          <p:spPr>
            <a:xfrm>
              <a:off x="3697635" y="4845515"/>
              <a:ext cx="8268190" cy="1663604"/>
            </a:xfrm>
            <a:prstGeom prst="rect">
              <a:avLst/>
            </a:prstGeom>
            <a:noFill/>
            <a:ln>
              <a:noFill/>
            </a:ln>
          </p:spPr>
        </p:pic>
        <p:sp>
          <p:nvSpPr>
            <p:cNvPr id="4" name="Google Shape;258;p57">
              <a:extLst>
                <a:ext uri="{FF2B5EF4-FFF2-40B4-BE49-F238E27FC236}">
                  <a16:creationId xmlns:a16="http://schemas.microsoft.com/office/drawing/2014/main" id="{6C1EC462-AA4C-E14A-D89C-39B224F212BA}"/>
                </a:ext>
              </a:extLst>
            </p:cNvPr>
            <p:cNvSpPr txBox="1"/>
            <p:nvPr/>
          </p:nvSpPr>
          <p:spPr>
            <a:xfrm rot="16200000">
              <a:off x="3034811" y="5502247"/>
              <a:ext cx="1621239"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rgbClr val="595959"/>
                  </a:solidFill>
                  <a:latin typeface="Calibri"/>
                  <a:ea typeface="Calibri"/>
                  <a:cs typeface="Calibri"/>
                  <a:sym typeface="Calibri"/>
                </a:rPr>
                <a:t>Sentiment</a:t>
              </a:r>
              <a:r>
                <a:rPr lang="en-GB" sz="1400" b="0" i="0" u="none" strike="noStrike" cap="none">
                  <a:solidFill>
                    <a:srgbClr val="000000"/>
                  </a:solidFill>
                  <a:latin typeface="Calibri"/>
                  <a:ea typeface="Calibri"/>
                  <a:cs typeface="Calibri"/>
                  <a:sym typeface="Calibri"/>
                </a:rPr>
                <a:t> Score</a:t>
              </a:r>
              <a:endParaRPr sz="1400" b="0" i="0" u="none" strike="noStrike" cap="none">
                <a:solidFill>
                  <a:srgbClr val="000000"/>
                </a:solidFill>
                <a:latin typeface="Arial"/>
                <a:ea typeface="Arial"/>
                <a:cs typeface="Arial"/>
                <a:sym typeface="Arial"/>
              </a:endParaRPr>
            </a:p>
          </p:txBody>
        </p:sp>
        <p:sp>
          <p:nvSpPr>
            <p:cNvPr id="6" name="Google Shape;245;p12">
              <a:extLst>
                <a:ext uri="{FF2B5EF4-FFF2-40B4-BE49-F238E27FC236}">
                  <a16:creationId xmlns:a16="http://schemas.microsoft.com/office/drawing/2014/main" id="{6DECA396-E357-1A99-E31B-B1CA3C9E427D}"/>
                </a:ext>
              </a:extLst>
            </p:cNvPr>
            <p:cNvSpPr txBox="1"/>
            <p:nvPr/>
          </p:nvSpPr>
          <p:spPr>
            <a:xfrm>
              <a:off x="5397885" y="4645478"/>
              <a:ext cx="4363316" cy="307736"/>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dirty="0">
                  <a:solidFill>
                    <a:schemeClr val="tx1"/>
                  </a:solidFill>
                  <a:latin typeface="Calibri"/>
                  <a:ea typeface="Calibri"/>
                  <a:cs typeface="Calibri"/>
                  <a:sym typeface="Calibri"/>
                </a:rPr>
                <a:t>Speech Tone by Vote Decision</a:t>
              </a:r>
              <a:endParaRPr sz="1400" b="0" i="0" u="none" strike="noStrike" cap="none" dirty="0">
                <a:solidFill>
                  <a:schemeClr val="tx1"/>
                </a:solidFill>
                <a:latin typeface="Arial"/>
                <a:ea typeface="Arial"/>
                <a:cs typeface="Arial"/>
                <a:sym typeface="Arial"/>
              </a:endParaRPr>
            </a:p>
          </p:txBody>
        </p:sp>
      </p:grpSp>
    </p:spTree>
    <p:extLst>
      <p:ext uri="{BB962C8B-B14F-4D97-AF65-F5344CB8AC3E}">
        <p14:creationId xmlns:p14="http://schemas.microsoft.com/office/powerpoint/2010/main" val="1682692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pic>
        <p:nvPicPr>
          <p:cNvPr id="264" name="Google Shape;264;p18"/>
          <p:cNvPicPr preferRelativeResize="0"/>
          <p:nvPr/>
        </p:nvPicPr>
        <p:blipFill rotWithShape="1">
          <a:blip r:embed="rId3">
            <a:alphaModFix/>
          </a:blip>
          <a:srcRect/>
          <a:stretch/>
        </p:blipFill>
        <p:spPr>
          <a:xfrm>
            <a:off x="0" y="966930"/>
            <a:ext cx="3341914" cy="5663076"/>
          </a:xfrm>
          <a:prstGeom prst="rect">
            <a:avLst/>
          </a:prstGeom>
          <a:noFill/>
          <a:ln>
            <a:noFill/>
          </a:ln>
        </p:spPr>
      </p:pic>
      <p:sp>
        <p:nvSpPr>
          <p:cNvPr id="265" name="Google Shape;265;p18"/>
          <p:cNvSpPr/>
          <p:nvPr/>
        </p:nvSpPr>
        <p:spPr>
          <a:xfrm>
            <a:off x="0" y="6660630"/>
            <a:ext cx="12192000" cy="222422"/>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266" name="Google Shape;266;p18"/>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67" name="Google Shape;267;p18"/>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268" name="Google Shape;268;p18" descr="A blue circle with a person holding a spear and a flag&#10;&#10;AI-generated content may be incorrect."/>
          <p:cNvPicPr preferRelativeResize="0"/>
          <p:nvPr/>
        </p:nvPicPr>
        <p:blipFill rotWithShape="1">
          <a:blip r:embed="rId4">
            <a:alphaModFix/>
          </a:blip>
          <a:srcRect/>
          <a:stretch/>
        </p:blipFill>
        <p:spPr>
          <a:xfrm>
            <a:off x="10841794" y="197370"/>
            <a:ext cx="1040278" cy="1040278"/>
          </a:xfrm>
          <a:prstGeom prst="rect">
            <a:avLst/>
          </a:prstGeom>
          <a:noFill/>
          <a:ln>
            <a:noFill/>
          </a:ln>
        </p:spPr>
      </p:pic>
      <p:sp>
        <p:nvSpPr>
          <p:cNvPr id="269" name="Google Shape;269;p18"/>
          <p:cNvSpPr txBox="1"/>
          <p:nvPr/>
        </p:nvSpPr>
        <p:spPr>
          <a:xfrm>
            <a:off x="3624310" y="2215030"/>
            <a:ext cx="7602685" cy="26160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600"/>
              </a:spcBef>
              <a:spcAft>
                <a:spcPts val="1800"/>
              </a:spcAft>
              <a:buClr>
                <a:srgbClr val="000000"/>
              </a:buClr>
              <a:buSzPts val="4800"/>
              <a:buFont typeface="Arial"/>
              <a:buNone/>
            </a:pPr>
            <a:r>
              <a:rPr lang="en-GB" sz="4800" b="1" i="0" u="none" strike="noStrike" cap="none">
                <a:solidFill>
                  <a:srgbClr val="12263F"/>
                </a:solidFill>
                <a:latin typeface="Calibri"/>
                <a:ea typeface="Calibri"/>
                <a:cs typeface="Calibri"/>
                <a:sym typeface="Calibri"/>
              </a:rPr>
              <a:t>How is speech sentiment correlated with economic indicators?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1"/>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276" name="Google Shape;276;p41"/>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7" name="Google Shape;277;p41"/>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278" name="Google Shape;278;p41"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279" name="Google Shape;279;p41"/>
          <p:cNvSpPr txBox="1"/>
          <p:nvPr/>
        </p:nvSpPr>
        <p:spPr>
          <a:xfrm>
            <a:off x="445335" y="348881"/>
            <a:ext cx="9752700"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Cross Correlation – Examples</a:t>
            </a:r>
            <a:endParaRPr sz="1400" b="0" i="0" u="none" strike="noStrike" cap="none">
              <a:solidFill>
                <a:srgbClr val="12263F"/>
              </a:solidFill>
              <a:latin typeface="Arial"/>
              <a:ea typeface="Arial"/>
              <a:cs typeface="Arial"/>
              <a:sym typeface="Arial"/>
            </a:endParaRPr>
          </a:p>
        </p:txBody>
      </p:sp>
      <p:pic>
        <p:nvPicPr>
          <p:cNvPr id="280" name="Google Shape;280;p41" descr="A graph with red dots and numbers&#10;&#10;AI-generated content may be incorrect."/>
          <p:cNvPicPr preferRelativeResize="0"/>
          <p:nvPr/>
        </p:nvPicPr>
        <p:blipFill rotWithShape="1">
          <a:blip r:embed="rId4">
            <a:alphaModFix/>
          </a:blip>
          <a:srcRect b="30632"/>
          <a:stretch/>
        </p:blipFill>
        <p:spPr>
          <a:xfrm>
            <a:off x="570395" y="2187583"/>
            <a:ext cx="5312076" cy="3077705"/>
          </a:xfrm>
          <a:prstGeom prst="rect">
            <a:avLst/>
          </a:prstGeom>
          <a:noFill/>
          <a:ln>
            <a:noFill/>
          </a:ln>
        </p:spPr>
      </p:pic>
      <p:pic>
        <p:nvPicPr>
          <p:cNvPr id="281" name="Google Shape;281;p41" descr="A graph with a line&#10;&#10;AI-generated content may be incorrect."/>
          <p:cNvPicPr preferRelativeResize="0"/>
          <p:nvPr/>
        </p:nvPicPr>
        <p:blipFill rotWithShape="1">
          <a:blip r:embed="rId5">
            <a:alphaModFix/>
          </a:blip>
          <a:srcRect b="12910"/>
          <a:stretch/>
        </p:blipFill>
        <p:spPr>
          <a:xfrm>
            <a:off x="5703257" y="2092986"/>
            <a:ext cx="5680638" cy="3266898"/>
          </a:xfrm>
          <a:prstGeom prst="rect">
            <a:avLst/>
          </a:prstGeom>
          <a:noFill/>
          <a:ln>
            <a:noFill/>
          </a:ln>
        </p:spPr>
      </p:pic>
      <p:sp>
        <p:nvSpPr>
          <p:cNvPr id="282" name="Google Shape;282;p41"/>
          <p:cNvSpPr txBox="1"/>
          <p:nvPr/>
        </p:nvSpPr>
        <p:spPr>
          <a:xfrm>
            <a:off x="6651193" y="2103227"/>
            <a:ext cx="4473906"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000000"/>
                </a:solidFill>
                <a:latin typeface="Calibri"/>
                <a:ea typeface="Calibri"/>
                <a:cs typeface="Calibri"/>
                <a:sym typeface="Calibri"/>
              </a:rPr>
              <a:t>Cross Correlation of Speech Sentiment and FTSE 250</a:t>
            </a:r>
            <a:endParaRPr sz="1400" b="0" i="0" u="none" strike="noStrike" cap="none">
              <a:solidFill>
                <a:srgbClr val="000000"/>
              </a:solidFill>
              <a:latin typeface="Arial"/>
              <a:ea typeface="Arial"/>
              <a:cs typeface="Arial"/>
              <a:sym typeface="Arial"/>
            </a:endParaRPr>
          </a:p>
        </p:txBody>
      </p:sp>
      <p:sp>
        <p:nvSpPr>
          <p:cNvPr id="283" name="Google Shape;283;p41"/>
          <p:cNvSpPr txBox="1"/>
          <p:nvPr/>
        </p:nvSpPr>
        <p:spPr>
          <a:xfrm>
            <a:off x="1229351" y="2082745"/>
            <a:ext cx="4473906"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000000"/>
                </a:solidFill>
                <a:latin typeface="Calibri"/>
                <a:ea typeface="Calibri"/>
                <a:cs typeface="Calibri"/>
                <a:sym typeface="Calibri"/>
              </a:rPr>
              <a:t>Cross Correlation of Speech Sentiment and Unemployment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58"/>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290" name="Google Shape;290;p58"/>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1" name="Google Shape;291;p58"/>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292" name="Google Shape;292;p58"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293" name="Google Shape;293;p58"/>
          <p:cNvSpPr txBox="1"/>
          <p:nvPr/>
        </p:nvSpPr>
        <p:spPr>
          <a:xfrm>
            <a:off x="445335" y="348881"/>
            <a:ext cx="9752700"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Cross Correlation – Examples</a:t>
            </a:r>
            <a:endParaRPr sz="1400" b="0" i="0" u="none" strike="noStrike" cap="none">
              <a:solidFill>
                <a:srgbClr val="12263F"/>
              </a:solidFill>
              <a:latin typeface="Arial"/>
              <a:ea typeface="Arial"/>
              <a:cs typeface="Arial"/>
              <a:sym typeface="Arial"/>
            </a:endParaRPr>
          </a:p>
        </p:txBody>
      </p:sp>
      <p:pic>
        <p:nvPicPr>
          <p:cNvPr id="294" name="Google Shape;294;p58" descr="A graph with a line and a point&#10;&#10;AI-generated content may be incorrect."/>
          <p:cNvPicPr preferRelativeResize="0"/>
          <p:nvPr/>
        </p:nvPicPr>
        <p:blipFill rotWithShape="1">
          <a:blip r:embed="rId4">
            <a:alphaModFix/>
          </a:blip>
          <a:srcRect/>
          <a:stretch/>
        </p:blipFill>
        <p:spPr>
          <a:xfrm>
            <a:off x="445335" y="1237647"/>
            <a:ext cx="10850194" cy="5349896"/>
          </a:xfrm>
          <a:prstGeom prst="rect">
            <a:avLst/>
          </a:prstGeom>
          <a:noFill/>
          <a:ln>
            <a:noFill/>
          </a:ln>
        </p:spPr>
      </p:pic>
      <p:sp>
        <p:nvSpPr>
          <p:cNvPr id="3" name="Rectangle 2">
            <a:extLst>
              <a:ext uri="{FF2B5EF4-FFF2-40B4-BE49-F238E27FC236}">
                <a16:creationId xmlns:a16="http://schemas.microsoft.com/office/drawing/2014/main" id="{769585D5-D834-3F78-3A22-9D9ACFDA77AA}"/>
              </a:ext>
            </a:extLst>
          </p:cNvPr>
          <p:cNvSpPr/>
          <p:nvPr/>
        </p:nvSpPr>
        <p:spPr>
          <a:xfrm>
            <a:off x="9321800" y="1625600"/>
            <a:ext cx="1803400" cy="762000"/>
          </a:xfrm>
          <a:prstGeom prst="rect">
            <a:avLst/>
          </a:prstGeom>
          <a:solidFill>
            <a:srgbClr val="EEEE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06DCE05-735D-EB5B-5305-316B86E5D624}"/>
              </a:ext>
            </a:extLst>
          </p:cNvPr>
          <p:cNvSpPr txBox="1"/>
          <p:nvPr/>
        </p:nvSpPr>
        <p:spPr>
          <a:xfrm>
            <a:off x="9321800" y="1584979"/>
            <a:ext cx="1854200" cy="846386"/>
          </a:xfrm>
          <a:prstGeom prst="rect">
            <a:avLst/>
          </a:prstGeom>
          <a:noFill/>
        </p:spPr>
        <p:txBody>
          <a:bodyPr wrap="square" rtlCol="0">
            <a:spAutoFit/>
          </a:bodyPr>
          <a:lstStyle/>
          <a:p>
            <a:pPr>
              <a:spcAft>
                <a:spcPts val="200"/>
              </a:spcAft>
            </a:pPr>
            <a:r>
              <a:rPr lang="en-US" sz="1100" dirty="0">
                <a:solidFill>
                  <a:schemeClr val="tx1">
                    <a:lumMod val="65000"/>
                    <a:lumOff val="35000"/>
                  </a:schemeClr>
                </a:solidFill>
              </a:rPr>
              <a:t>Unemployment Rate</a:t>
            </a:r>
          </a:p>
          <a:p>
            <a:pPr>
              <a:spcAft>
                <a:spcPts val="200"/>
              </a:spcAft>
            </a:pPr>
            <a:r>
              <a:rPr lang="en-US" sz="1100" dirty="0">
                <a:solidFill>
                  <a:schemeClr val="tx1">
                    <a:lumMod val="65000"/>
                    <a:lumOff val="35000"/>
                  </a:schemeClr>
                </a:solidFill>
              </a:rPr>
              <a:t>Interest Rate</a:t>
            </a:r>
          </a:p>
          <a:p>
            <a:pPr>
              <a:spcAft>
                <a:spcPts val="200"/>
              </a:spcAft>
            </a:pPr>
            <a:r>
              <a:rPr lang="en-US" sz="1100" dirty="0">
                <a:solidFill>
                  <a:schemeClr val="tx1">
                    <a:lumMod val="65000"/>
                    <a:lumOff val="35000"/>
                  </a:schemeClr>
                </a:solidFill>
              </a:rPr>
              <a:t>Unemployment Rate</a:t>
            </a:r>
          </a:p>
          <a:p>
            <a:pPr>
              <a:spcAft>
                <a:spcPts val="200"/>
              </a:spcAft>
            </a:pPr>
            <a:r>
              <a:rPr lang="en-US" sz="1100" dirty="0">
                <a:solidFill>
                  <a:schemeClr val="tx1">
                    <a:lumMod val="65000"/>
                    <a:lumOff val="35000"/>
                  </a:schemeClr>
                </a:solidFill>
              </a:rPr>
              <a:t>Interest Rate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7"/>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301" name="Google Shape;301;p47"/>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02" name="Google Shape;302;p47"/>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03" name="Google Shape;303;p47"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304" name="Google Shape;304;p47"/>
          <p:cNvSpPr txBox="1"/>
          <p:nvPr/>
        </p:nvSpPr>
        <p:spPr>
          <a:xfrm>
            <a:off x="445335" y="348881"/>
            <a:ext cx="97527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Feature Importance by Indicator</a:t>
            </a:r>
            <a:endParaRPr sz="1400" b="0" i="0" u="none" strike="noStrike" cap="none">
              <a:solidFill>
                <a:srgbClr val="12263F"/>
              </a:solidFill>
              <a:latin typeface="Arial"/>
              <a:ea typeface="Arial"/>
              <a:cs typeface="Arial"/>
              <a:sym typeface="Arial"/>
            </a:endParaRPr>
          </a:p>
        </p:txBody>
      </p:sp>
      <p:pic>
        <p:nvPicPr>
          <p:cNvPr id="305" name="Google Shape;305;p47" descr="A graph with different colored bars&#10;&#10;AI-generated content may be incorrect."/>
          <p:cNvPicPr preferRelativeResize="0"/>
          <p:nvPr/>
        </p:nvPicPr>
        <p:blipFill rotWithShape="1">
          <a:blip r:embed="rId4">
            <a:alphaModFix/>
          </a:blip>
          <a:srcRect/>
          <a:stretch/>
        </p:blipFill>
        <p:spPr>
          <a:xfrm>
            <a:off x="1327342" y="1031381"/>
            <a:ext cx="9537316" cy="555305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51"/>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312" name="Google Shape;312;p51"/>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13" name="Google Shape;313;p51"/>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14" name="Google Shape;314;p51"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315" name="Google Shape;315;p51"/>
          <p:cNvSpPr txBox="1"/>
          <p:nvPr/>
        </p:nvSpPr>
        <p:spPr>
          <a:xfrm>
            <a:off x="445335" y="348881"/>
            <a:ext cx="97527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Deep Dive: FTSE 250</a:t>
            </a:r>
            <a:endParaRPr sz="1400" b="0" i="0" u="none" strike="noStrike" cap="none">
              <a:solidFill>
                <a:srgbClr val="12263F"/>
              </a:solidFill>
              <a:latin typeface="Arial"/>
              <a:ea typeface="Arial"/>
              <a:cs typeface="Arial"/>
              <a:sym typeface="Arial"/>
            </a:endParaRPr>
          </a:p>
        </p:txBody>
      </p:sp>
      <p:pic>
        <p:nvPicPr>
          <p:cNvPr id="316" name="Google Shape;316;p51" descr="A graph showing a graph showing a graph&#10;&#10;AI-generated content may be incorrect."/>
          <p:cNvPicPr preferRelativeResize="0"/>
          <p:nvPr/>
        </p:nvPicPr>
        <p:blipFill rotWithShape="1">
          <a:blip r:embed="rId4">
            <a:alphaModFix/>
          </a:blip>
          <a:srcRect/>
          <a:stretch/>
        </p:blipFill>
        <p:spPr>
          <a:xfrm>
            <a:off x="206555" y="1490817"/>
            <a:ext cx="5848107" cy="4320000"/>
          </a:xfrm>
          <a:prstGeom prst="rect">
            <a:avLst/>
          </a:prstGeom>
          <a:noFill/>
          <a:ln>
            <a:noFill/>
          </a:ln>
        </p:spPr>
      </p:pic>
      <p:pic>
        <p:nvPicPr>
          <p:cNvPr id="317" name="Google Shape;317;p51" descr="A graph showing a graph showing a graph&#10;&#10;AI-generated content may be incorrect."/>
          <p:cNvPicPr preferRelativeResize="0"/>
          <p:nvPr/>
        </p:nvPicPr>
        <p:blipFill rotWithShape="1">
          <a:blip r:embed="rId5">
            <a:alphaModFix/>
          </a:blip>
          <a:srcRect/>
          <a:stretch/>
        </p:blipFill>
        <p:spPr>
          <a:xfrm>
            <a:off x="6096001" y="1490816"/>
            <a:ext cx="5848107" cy="444588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2" descr="A map of europe with blue lines&#10;&#10;AI-generated content may be incorrect."/>
          <p:cNvPicPr preferRelativeResize="0"/>
          <p:nvPr/>
        </p:nvPicPr>
        <p:blipFill rotWithShape="1">
          <a:blip r:embed="rId3">
            <a:alphaModFix/>
          </a:blip>
          <a:srcRect l="25350" t="42312" r="24230"/>
          <a:stretch/>
        </p:blipFill>
        <p:spPr>
          <a:xfrm>
            <a:off x="2683328" y="1017859"/>
            <a:ext cx="8507187" cy="5840141"/>
          </a:xfrm>
          <a:prstGeom prst="rect">
            <a:avLst/>
          </a:prstGeom>
          <a:noFill/>
          <a:ln>
            <a:noFill/>
          </a:ln>
        </p:spPr>
      </p:pic>
      <p:sp>
        <p:nvSpPr>
          <p:cNvPr id="101" name="Google Shape;101;p2"/>
          <p:cNvSpPr/>
          <p:nvPr/>
        </p:nvSpPr>
        <p:spPr>
          <a:xfrm>
            <a:off x="0" y="6660630"/>
            <a:ext cx="12192000" cy="222422"/>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102" name="Google Shape;102;p2"/>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3" name="Google Shape;103;p2"/>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04" name="Google Shape;104;p2" descr="A blue circle with a person holding a spear and a flag&#10;&#10;AI-generated content may be incorrect."/>
          <p:cNvPicPr preferRelativeResize="0"/>
          <p:nvPr/>
        </p:nvPicPr>
        <p:blipFill rotWithShape="1">
          <a:blip r:embed="rId4">
            <a:alphaModFix/>
          </a:blip>
          <a:srcRect/>
          <a:stretch/>
        </p:blipFill>
        <p:spPr>
          <a:xfrm>
            <a:off x="10841794" y="197370"/>
            <a:ext cx="1040278" cy="1040278"/>
          </a:xfrm>
          <a:prstGeom prst="rect">
            <a:avLst/>
          </a:prstGeom>
          <a:noFill/>
          <a:ln>
            <a:noFill/>
          </a:ln>
        </p:spPr>
      </p:pic>
      <p:sp>
        <p:nvSpPr>
          <p:cNvPr id="105" name="Google Shape;105;p2"/>
          <p:cNvSpPr/>
          <p:nvPr/>
        </p:nvSpPr>
        <p:spPr>
          <a:xfrm>
            <a:off x="5913907" y="3173245"/>
            <a:ext cx="792000" cy="792000"/>
          </a:xfrm>
          <a:prstGeom prst="ellipse">
            <a:avLst/>
          </a:prstGeom>
          <a:blipFill rotWithShape="1">
            <a:blip r:embed="rId5">
              <a:alphaModFix/>
            </a:blip>
            <a:stretch>
              <a:fillRect/>
            </a:stretch>
          </a:blipFill>
          <a:ln w="19050" cap="flat" cmpd="sng">
            <a:solidFill>
              <a:srgbClr val="3BD5D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6" name="Google Shape;106;p2"/>
          <p:cNvSpPr/>
          <p:nvPr/>
        </p:nvSpPr>
        <p:spPr>
          <a:xfrm>
            <a:off x="5622171" y="4163373"/>
            <a:ext cx="792000" cy="792000"/>
          </a:xfrm>
          <a:prstGeom prst="ellipse">
            <a:avLst/>
          </a:prstGeom>
          <a:blipFill rotWithShape="1">
            <a:blip r:embed="rId6">
              <a:alphaModFix/>
            </a:blip>
            <a:stretch>
              <a:fillRect l="-3992" t="-23987" r="-2993" b="-36983"/>
            </a:stretch>
          </a:blipFill>
          <a:ln w="19050" cap="flat" cmpd="sng">
            <a:solidFill>
              <a:srgbClr val="3BD5D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7" name="Google Shape;107;p2"/>
          <p:cNvSpPr/>
          <p:nvPr/>
        </p:nvSpPr>
        <p:spPr>
          <a:xfrm>
            <a:off x="8025342" y="5181743"/>
            <a:ext cx="792000" cy="792000"/>
          </a:xfrm>
          <a:prstGeom prst="ellipse">
            <a:avLst/>
          </a:prstGeom>
          <a:blipFill rotWithShape="1">
            <a:blip r:embed="rId7">
              <a:alphaModFix/>
            </a:blip>
            <a:stretch>
              <a:fillRect l="-7984" t="-7984" r="-7985" b="-7985"/>
            </a:stretch>
          </a:blipFill>
          <a:ln w="19050" cap="flat" cmpd="sng">
            <a:solidFill>
              <a:srgbClr val="3BD5D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8" name="Google Shape;108;p2"/>
          <p:cNvSpPr/>
          <p:nvPr/>
        </p:nvSpPr>
        <p:spPr>
          <a:xfrm>
            <a:off x="3616889" y="2356344"/>
            <a:ext cx="792000" cy="792000"/>
          </a:xfrm>
          <a:prstGeom prst="ellipse">
            <a:avLst/>
          </a:prstGeom>
          <a:blipFill rotWithShape="1">
            <a:blip r:embed="rId8">
              <a:alphaModFix/>
            </a:blip>
            <a:stretch>
              <a:fillRect l="-24979" t="-1987" r="-18979" b="-33979"/>
            </a:stretch>
          </a:blipFill>
          <a:ln w="19050" cap="flat" cmpd="sng">
            <a:solidFill>
              <a:srgbClr val="3BD5D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9" name="Google Shape;109;p2"/>
          <p:cNvSpPr/>
          <p:nvPr/>
        </p:nvSpPr>
        <p:spPr>
          <a:xfrm>
            <a:off x="4483479" y="2356344"/>
            <a:ext cx="792000" cy="792000"/>
          </a:xfrm>
          <a:prstGeom prst="ellipse">
            <a:avLst/>
          </a:prstGeom>
          <a:blipFill rotWithShape="1">
            <a:blip r:embed="rId9">
              <a:alphaModFix/>
            </a:blip>
            <a:stretch>
              <a:fillRect b="-14986"/>
            </a:stretch>
          </a:blipFill>
          <a:ln w="19050" cap="flat" cmpd="sng">
            <a:solidFill>
              <a:srgbClr val="3BD5D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0" name="Google Shape;110;p2"/>
          <p:cNvSpPr/>
          <p:nvPr/>
        </p:nvSpPr>
        <p:spPr>
          <a:xfrm>
            <a:off x="4127760" y="3081018"/>
            <a:ext cx="792000" cy="792000"/>
          </a:xfrm>
          <a:prstGeom prst="ellipse">
            <a:avLst/>
          </a:prstGeom>
          <a:blipFill rotWithShape="1">
            <a:blip r:embed="rId10">
              <a:alphaModFix/>
            </a:blip>
            <a:stretch>
              <a:fillRect l="-11992" r="-11990" b="-20990"/>
            </a:stretch>
          </a:blipFill>
          <a:ln w="19050" cap="flat" cmpd="sng">
            <a:solidFill>
              <a:srgbClr val="3BD5D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1" name="Google Shape;111;p2"/>
          <p:cNvSpPr txBox="1"/>
          <p:nvPr/>
        </p:nvSpPr>
        <p:spPr>
          <a:xfrm>
            <a:off x="445335" y="348881"/>
            <a:ext cx="9752765"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Team AnalytIQ</a:t>
            </a:r>
            <a:endParaRPr sz="3600" b="1" i="0" u="none" strike="noStrike" cap="none">
              <a:solidFill>
                <a:srgbClr val="12263F"/>
              </a:solidFill>
              <a:latin typeface="Calibri"/>
              <a:ea typeface="Calibri"/>
              <a:cs typeface="Calibri"/>
              <a:sym typeface="Calibri"/>
            </a:endParaRPr>
          </a:p>
        </p:txBody>
      </p:sp>
      <p:sp>
        <p:nvSpPr>
          <p:cNvPr id="112" name="Google Shape;112;p2"/>
          <p:cNvSpPr txBox="1"/>
          <p:nvPr/>
        </p:nvSpPr>
        <p:spPr>
          <a:xfrm>
            <a:off x="6541854" y="3041986"/>
            <a:ext cx="3270765"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GB" sz="1800" b="0" i="0" u="none" strike="noStrike" cap="none">
                <a:solidFill>
                  <a:schemeClr val="dk1"/>
                </a:solidFill>
                <a:latin typeface="Calibri"/>
                <a:ea typeface="Calibri"/>
                <a:cs typeface="Calibri"/>
                <a:sym typeface="Calibri"/>
              </a:rPr>
              <a:t>Karin Agius Ferrante</a:t>
            </a:r>
            <a:endParaRPr sz="1800" b="0" i="0" u="none" strike="noStrike" cap="none">
              <a:solidFill>
                <a:schemeClr val="dk1"/>
              </a:solidFill>
              <a:latin typeface="Calibri"/>
              <a:ea typeface="Calibri"/>
              <a:cs typeface="Calibri"/>
              <a:sym typeface="Calibri"/>
            </a:endParaRPr>
          </a:p>
        </p:txBody>
      </p:sp>
      <p:sp>
        <p:nvSpPr>
          <p:cNvPr id="113" name="Google Shape;113;p2"/>
          <p:cNvSpPr txBox="1"/>
          <p:nvPr/>
        </p:nvSpPr>
        <p:spPr>
          <a:xfrm>
            <a:off x="8563714" y="4972025"/>
            <a:ext cx="227808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GB" sz="1800" b="0" i="0" u="none" strike="noStrike" cap="none">
                <a:solidFill>
                  <a:schemeClr val="dk1"/>
                </a:solidFill>
                <a:latin typeface="Calibri"/>
                <a:ea typeface="Calibri"/>
                <a:cs typeface="Calibri"/>
                <a:sym typeface="Calibri"/>
              </a:rPr>
              <a:t>Christina Tsoulfa</a:t>
            </a:r>
            <a:endParaRPr sz="1800" b="0" i="0" u="none" strike="noStrike" cap="none">
              <a:solidFill>
                <a:schemeClr val="dk1"/>
              </a:solidFill>
              <a:latin typeface="Calibri"/>
              <a:ea typeface="Calibri"/>
              <a:cs typeface="Calibri"/>
              <a:sym typeface="Calibri"/>
            </a:endParaRPr>
          </a:p>
        </p:txBody>
      </p:sp>
      <p:sp>
        <p:nvSpPr>
          <p:cNvPr id="114" name="Google Shape;114;p2"/>
          <p:cNvSpPr txBox="1"/>
          <p:nvPr/>
        </p:nvSpPr>
        <p:spPr>
          <a:xfrm>
            <a:off x="2315135" y="2960168"/>
            <a:ext cx="185643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GB" sz="1800" b="0" i="0" u="none" strike="noStrike" cap="none">
                <a:solidFill>
                  <a:schemeClr val="dk1"/>
                </a:solidFill>
                <a:latin typeface="Calibri"/>
                <a:ea typeface="Calibri"/>
                <a:cs typeface="Calibri"/>
                <a:sym typeface="Calibri"/>
              </a:rPr>
              <a:t>Lalitha Vemuri </a:t>
            </a:r>
            <a:endParaRPr sz="1800" b="0" i="0" u="none" strike="noStrike" cap="none">
              <a:solidFill>
                <a:schemeClr val="dk1"/>
              </a:solidFill>
              <a:latin typeface="Calibri"/>
              <a:ea typeface="Calibri"/>
              <a:cs typeface="Calibri"/>
              <a:sym typeface="Calibri"/>
            </a:endParaRPr>
          </a:p>
        </p:txBody>
      </p:sp>
      <p:sp>
        <p:nvSpPr>
          <p:cNvPr id="115" name="Google Shape;115;p2"/>
          <p:cNvSpPr txBox="1"/>
          <p:nvPr/>
        </p:nvSpPr>
        <p:spPr>
          <a:xfrm>
            <a:off x="6309907" y="4062205"/>
            <a:ext cx="1700852"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GB" sz="1800" b="0" i="0" u="none" strike="noStrike" cap="none">
                <a:solidFill>
                  <a:schemeClr val="dk1"/>
                </a:solidFill>
                <a:latin typeface="Calibri"/>
                <a:ea typeface="Calibri"/>
                <a:cs typeface="Calibri"/>
                <a:sym typeface="Calibri"/>
              </a:rPr>
              <a:t>Reka Bodo</a:t>
            </a:r>
            <a:endParaRPr sz="1800" b="0" i="0" u="none" strike="noStrike" cap="none">
              <a:solidFill>
                <a:schemeClr val="dk1"/>
              </a:solidFill>
              <a:latin typeface="Calibri"/>
              <a:ea typeface="Calibri"/>
              <a:cs typeface="Calibri"/>
              <a:sym typeface="Calibri"/>
            </a:endParaRPr>
          </a:p>
        </p:txBody>
      </p:sp>
      <p:sp>
        <p:nvSpPr>
          <p:cNvPr id="116" name="Google Shape;116;p2"/>
          <p:cNvSpPr txBox="1"/>
          <p:nvPr/>
        </p:nvSpPr>
        <p:spPr>
          <a:xfrm>
            <a:off x="5023095" y="2137150"/>
            <a:ext cx="185412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GB" sz="1800" b="0" i="0" u="none" strike="noStrike" cap="none">
                <a:solidFill>
                  <a:schemeClr val="dk1"/>
                </a:solidFill>
                <a:latin typeface="Calibri"/>
                <a:ea typeface="Calibri"/>
                <a:cs typeface="Calibri"/>
                <a:sym typeface="Calibri"/>
              </a:rPr>
              <a:t>Yann Hirsig</a:t>
            </a:r>
            <a:endParaRPr sz="1800" b="0" i="0" u="none" strike="noStrike" cap="none">
              <a:solidFill>
                <a:schemeClr val="dk1"/>
              </a:solidFill>
              <a:latin typeface="Calibri"/>
              <a:ea typeface="Calibri"/>
              <a:cs typeface="Calibri"/>
              <a:sym typeface="Calibri"/>
            </a:endParaRPr>
          </a:p>
        </p:txBody>
      </p:sp>
      <p:sp>
        <p:nvSpPr>
          <p:cNvPr id="117" name="Google Shape;117;p2"/>
          <p:cNvSpPr txBox="1"/>
          <p:nvPr/>
        </p:nvSpPr>
        <p:spPr>
          <a:xfrm>
            <a:off x="3189272" y="3652812"/>
            <a:ext cx="145826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GB" sz="1800" b="0" i="0" u="none" strike="noStrike" cap="none">
                <a:solidFill>
                  <a:schemeClr val="dk1"/>
                </a:solidFill>
                <a:latin typeface="Calibri"/>
                <a:ea typeface="Calibri"/>
                <a:cs typeface="Calibri"/>
                <a:sym typeface="Calibri"/>
              </a:rPr>
              <a:t>Louis Pang</a:t>
            </a: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52"/>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324" name="Google Shape;324;p52"/>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5" name="Google Shape;325;p52"/>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26" name="Google Shape;326;p52"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327" name="Google Shape;327;p52"/>
          <p:cNvSpPr txBox="1"/>
          <p:nvPr/>
        </p:nvSpPr>
        <p:spPr>
          <a:xfrm>
            <a:off x="445335" y="348881"/>
            <a:ext cx="97527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Deep Dive: FTSE 250</a:t>
            </a:r>
            <a:endParaRPr sz="1400" b="0" i="0" u="none" strike="noStrike" cap="none">
              <a:solidFill>
                <a:srgbClr val="12263F"/>
              </a:solidFill>
              <a:latin typeface="Arial"/>
              <a:ea typeface="Arial"/>
              <a:cs typeface="Arial"/>
              <a:sym typeface="Arial"/>
            </a:endParaRPr>
          </a:p>
        </p:txBody>
      </p:sp>
      <p:pic>
        <p:nvPicPr>
          <p:cNvPr id="328" name="Google Shape;328;p52" descr="A graph showing a blue dot&#10;&#10;AI-generated content may be incorrect."/>
          <p:cNvPicPr preferRelativeResize="0"/>
          <p:nvPr/>
        </p:nvPicPr>
        <p:blipFill rotWithShape="1">
          <a:blip r:embed="rId4">
            <a:alphaModFix/>
          </a:blip>
          <a:srcRect/>
          <a:stretch/>
        </p:blipFill>
        <p:spPr>
          <a:xfrm>
            <a:off x="1308420" y="1140370"/>
            <a:ext cx="8889615" cy="523154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3"/>
        <p:cNvGrpSpPr/>
        <p:nvPr/>
      </p:nvGrpSpPr>
      <p:grpSpPr>
        <a:xfrm>
          <a:off x="0" y="0"/>
          <a:ext cx="0" cy="0"/>
          <a:chOff x="0" y="0"/>
          <a:chExt cx="0" cy="0"/>
        </a:xfrm>
      </p:grpSpPr>
      <p:sp>
        <p:nvSpPr>
          <p:cNvPr id="334" name="Google Shape;334;p23"/>
          <p:cNvSpPr/>
          <p:nvPr/>
        </p:nvSpPr>
        <p:spPr>
          <a:xfrm>
            <a:off x="0" y="-11875"/>
            <a:ext cx="12192000" cy="6858000"/>
          </a:xfrm>
          <a:prstGeom prst="rect">
            <a:avLst/>
          </a:prstGeom>
          <a:solidFill>
            <a:srgbClr val="12263F"/>
          </a:solidFill>
          <a:ln w="19050" cap="flat" cmpd="sng">
            <a:solidFill>
              <a:srgbClr val="005EB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5" name="Google Shape;335;p23"/>
          <p:cNvSpPr txBox="1"/>
          <p:nvPr/>
        </p:nvSpPr>
        <p:spPr>
          <a:xfrm>
            <a:off x="3895861" y="2348990"/>
            <a:ext cx="6359179" cy="17542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5400"/>
              <a:buFont typeface="Arial"/>
              <a:buNone/>
            </a:pPr>
            <a:r>
              <a:rPr lang="en-GB" sz="5400" b="1" i="0" u="none" strike="noStrike" cap="none">
                <a:solidFill>
                  <a:schemeClr val="lt1"/>
                </a:solidFill>
                <a:latin typeface="Calibri"/>
                <a:ea typeface="Calibri"/>
                <a:cs typeface="Calibri"/>
                <a:sym typeface="Calibri"/>
              </a:rPr>
              <a:t>Recommendations &amp; Future Opportunities</a:t>
            </a:r>
            <a:endParaRPr sz="8000" b="0" i="0" u="none" strike="noStrike" cap="none">
              <a:solidFill>
                <a:schemeClr val="lt1"/>
              </a:solidFill>
              <a:latin typeface="Calibri"/>
              <a:ea typeface="Calibri"/>
              <a:cs typeface="Calibri"/>
              <a:sym typeface="Calibri"/>
            </a:endParaRPr>
          </a:p>
        </p:txBody>
      </p:sp>
      <p:pic>
        <p:nvPicPr>
          <p:cNvPr id="336" name="Google Shape;336;p23"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8" cy="1040278"/>
          </a:xfrm>
          <a:prstGeom prst="rect">
            <a:avLst/>
          </a:prstGeom>
          <a:noFill/>
          <a:ln>
            <a:noFill/>
          </a:ln>
        </p:spPr>
      </p:pic>
      <p:sp>
        <p:nvSpPr>
          <p:cNvPr id="337" name="Google Shape;337;p23"/>
          <p:cNvSpPr/>
          <p:nvPr/>
        </p:nvSpPr>
        <p:spPr>
          <a:xfrm>
            <a:off x="0" y="5621311"/>
            <a:ext cx="12192000" cy="1251679"/>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38" name="Google Shape;338;p23" descr="A maze with a blue arrow going through it&#10;&#10;AI-generated content may be incorrect."/>
          <p:cNvPicPr preferRelativeResize="0"/>
          <p:nvPr/>
        </p:nvPicPr>
        <p:blipFill rotWithShape="1">
          <a:blip r:embed="rId4">
            <a:alphaModFix/>
          </a:blip>
          <a:srcRect l="36046" t="20643" r="19867" b="4464"/>
          <a:stretch/>
        </p:blipFill>
        <p:spPr>
          <a:xfrm>
            <a:off x="0" y="11876"/>
            <a:ext cx="3209731" cy="5609436"/>
          </a:xfrm>
          <a:custGeom>
            <a:avLst/>
            <a:gdLst/>
            <a:ahLst/>
            <a:cxnLst/>
            <a:rect l="l" t="t" r="r" b="b"/>
            <a:pathLst>
              <a:path w="3030482" h="5145088" extrusionOk="0">
                <a:moveTo>
                  <a:pt x="0" y="0"/>
                </a:moveTo>
                <a:lnTo>
                  <a:pt x="1815888" y="0"/>
                </a:lnTo>
                <a:lnTo>
                  <a:pt x="1818036" y="1607"/>
                </a:lnTo>
                <a:cubicBezTo>
                  <a:pt x="2558508" y="612698"/>
                  <a:pt x="3030482" y="1537503"/>
                  <a:pt x="3030482" y="2572544"/>
                </a:cubicBezTo>
                <a:cubicBezTo>
                  <a:pt x="3030482" y="3607585"/>
                  <a:pt x="2558508" y="4532390"/>
                  <a:pt x="1818036" y="5143482"/>
                </a:cubicBezTo>
                <a:lnTo>
                  <a:pt x="1815888" y="5145088"/>
                </a:lnTo>
                <a:lnTo>
                  <a:pt x="0" y="5145088"/>
                </a:lnTo>
                <a:close/>
              </a:path>
            </a:pathLst>
          </a:cu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9"/>
          <p:cNvSpPr/>
          <p:nvPr/>
        </p:nvSpPr>
        <p:spPr>
          <a:xfrm>
            <a:off x="445335" y="1989208"/>
            <a:ext cx="11133107" cy="3513410"/>
          </a:xfrm>
          <a:prstGeom prst="rect">
            <a:avLst/>
          </a:prstGeom>
          <a:noFill/>
          <a:ln>
            <a:noFill/>
          </a:ln>
        </p:spPr>
        <p:txBody>
          <a:bodyPr spcFirstLastPara="1" wrap="square" lIns="91425" tIns="45700" rIns="91425" bIns="45700" anchor="ctr" anchorCtr="0">
            <a:noAutofit/>
          </a:bodyPr>
          <a:lstStyle/>
          <a:p>
            <a:pPr marL="324000" marR="0" lvl="0" indent="-324000" algn="l" rtl="0">
              <a:lnSpc>
                <a:spcPct val="100000"/>
              </a:lnSpc>
              <a:spcBef>
                <a:spcPts val="0"/>
              </a:spcBef>
              <a:spcAft>
                <a:spcPts val="0"/>
              </a:spcAft>
              <a:buClr>
                <a:srgbClr val="3AD5D7"/>
              </a:buClr>
              <a:buSzPts val="2800"/>
              <a:buFont typeface="Arial"/>
              <a:buChar char="•"/>
            </a:pPr>
            <a:r>
              <a:rPr lang="en-GB" sz="2000" b="0" i="0" u="none" strike="noStrike" cap="none" dirty="0">
                <a:solidFill>
                  <a:srgbClr val="12263F"/>
                </a:solidFill>
                <a:latin typeface="Calibri" panose="020F0502020204030204" pitchFamily="34" charset="0"/>
                <a:ea typeface="Calibri"/>
                <a:cs typeface="Calibri" panose="020F0502020204030204" pitchFamily="34" charset="0"/>
                <a:sym typeface="Calibri"/>
              </a:rPr>
              <a:t>Bank of England speeches are increasingly concise &amp; frequent. </a:t>
            </a:r>
            <a:endParaRPr sz="2000" dirty="0">
              <a:latin typeface="Calibri" panose="020F0502020204030204" pitchFamily="34" charset="0"/>
              <a:cs typeface="Calibri" panose="020F0502020204030204" pitchFamily="34" charset="0"/>
            </a:endParaRPr>
          </a:p>
          <a:p>
            <a:pPr marL="324000" marR="0" lvl="0" indent="-324000" algn="l" rtl="0">
              <a:lnSpc>
                <a:spcPct val="100000"/>
              </a:lnSpc>
              <a:spcBef>
                <a:spcPts val="1800"/>
              </a:spcBef>
              <a:spcAft>
                <a:spcPts val="0"/>
              </a:spcAft>
              <a:buClr>
                <a:srgbClr val="3AD5D7"/>
              </a:buClr>
              <a:buSzPts val="2800"/>
              <a:buFont typeface="Arial"/>
              <a:buChar char="•"/>
            </a:pPr>
            <a:r>
              <a:rPr lang="en-GB" sz="2000" b="0" i="0" u="none" strike="noStrike" cap="none" dirty="0">
                <a:solidFill>
                  <a:srgbClr val="12263F"/>
                </a:solidFill>
                <a:latin typeface="Calibri" panose="020F0502020204030204" pitchFamily="34" charset="0"/>
                <a:ea typeface="Calibri"/>
                <a:cs typeface="Calibri" panose="020F0502020204030204" pitchFamily="34" charset="0"/>
                <a:sym typeface="Calibri"/>
              </a:rPr>
              <a:t>Governor tone is more optimistic.</a:t>
            </a:r>
            <a:endParaRPr sz="2000" dirty="0">
              <a:latin typeface="Calibri" panose="020F0502020204030204" pitchFamily="34" charset="0"/>
              <a:cs typeface="Calibri" panose="020F0502020204030204" pitchFamily="34" charset="0"/>
            </a:endParaRPr>
          </a:p>
          <a:p>
            <a:pPr marL="324000" marR="0" lvl="0" indent="-324000" algn="l" rtl="0">
              <a:lnSpc>
                <a:spcPct val="100000"/>
              </a:lnSpc>
              <a:spcBef>
                <a:spcPts val="1800"/>
              </a:spcBef>
              <a:spcAft>
                <a:spcPts val="0"/>
              </a:spcAft>
              <a:buClr>
                <a:srgbClr val="3AD5D7"/>
              </a:buClr>
              <a:buSzPts val="2800"/>
              <a:buFont typeface="Arial"/>
              <a:buChar char="•"/>
            </a:pPr>
            <a:r>
              <a:rPr lang="en-GB" sz="2000" b="0" i="0" u="none" strike="noStrike" cap="none" dirty="0">
                <a:solidFill>
                  <a:srgbClr val="12263F"/>
                </a:solidFill>
                <a:latin typeface="Calibri" panose="020F0502020204030204" pitchFamily="34" charset="0"/>
                <a:ea typeface="Calibri"/>
                <a:cs typeface="Calibri" panose="020F0502020204030204" pitchFamily="34" charset="0"/>
                <a:sym typeface="Calibri"/>
              </a:rPr>
              <a:t>Major events and MPC voting results drive shifts in speech sentiment.</a:t>
            </a:r>
          </a:p>
          <a:p>
            <a:pPr marR="0" lvl="0" algn="l" rtl="0">
              <a:lnSpc>
                <a:spcPct val="100000"/>
              </a:lnSpc>
              <a:spcBef>
                <a:spcPts val="1800"/>
              </a:spcBef>
              <a:spcAft>
                <a:spcPts val="0"/>
              </a:spcAft>
              <a:buClr>
                <a:srgbClr val="3AD5D7"/>
              </a:buClr>
              <a:buSzPts val="2800"/>
            </a:pPr>
            <a:endParaRPr sz="2000" dirty="0">
              <a:latin typeface="Calibri" panose="020F0502020204030204" pitchFamily="34" charset="0"/>
              <a:cs typeface="Calibri" panose="020F0502020204030204" pitchFamily="34" charset="0"/>
            </a:endParaRPr>
          </a:p>
          <a:p>
            <a:pPr marL="324000" marR="0" lvl="0" indent="-324000" algn="l" rtl="0">
              <a:lnSpc>
                <a:spcPct val="100000"/>
              </a:lnSpc>
              <a:spcBef>
                <a:spcPts val="1800"/>
              </a:spcBef>
              <a:spcAft>
                <a:spcPts val="0"/>
              </a:spcAft>
              <a:buClr>
                <a:srgbClr val="3AD5D7"/>
              </a:buClr>
              <a:buSzPts val="2800"/>
              <a:buFont typeface="Arial"/>
              <a:buChar char="•"/>
            </a:pPr>
            <a:r>
              <a:rPr lang="en-GB" sz="2000" b="0" i="0" u="none" strike="noStrike" cap="none" dirty="0">
                <a:solidFill>
                  <a:srgbClr val="12263F"/>
                </a:solidFill>
                <a:latin typeface="Calibri" panose="020F0502020204030204" pitchFamily="34" charset="0"/>
                <a:ea typeface="Calibri"/>
                <a:cs typeface="Calibri" panose="020F0502020204030204" pitchFamily="34" charset="0"/>
                <a:sym typeface="Calibri"/>
              </a:rPr>
              <a:t>Weak correlation of speech sentiment with economic indicators.</a:t>
            </a:r>
            <a:endParaRPr sz="2000" dirty="0">
              <a:latin typeface="Calibri" panose="020F0502020204030204" pitchFamily="34" charset="0"/>
              <a:cs typeface="Calibri" panose="020F0502020204030204" pitchFamily="34" charset="0"/>
            </a:endParaRPr>
          </a:p>
          <a:p>
            <a:pPr marL="324000" indent="-324000">
              <a:spcBef>
                <a:spcPts val="1800"/>
              </a:spcBef>
              <a:buClr>
                <a:srgbClr val="3AD5D7"/>
              </a:buClr>
              <a:buSzPts val="2800"/>
              <a:buFont typeface="Arial"/>
              <a:buChar char="•"/>
            </a:pPr>
            <a:r>
              <a:rPr lang="en-GB" sz="2000" dirty="0">
                <a:solidFill>
                  <a:srgbClr val="12263F"/>
                </a:solidFill>
                <a:latin typeface="Calibri" panose="020F0502020204030204" pitchFamily="34" charset="0"/>
                <a:cs typeface="Calibri" panose="020F0502020204030204" pitchFamily="34" charset="0"/>
                <a:sym typeface="Calibri"/>
              </a:rPr>
              <a:t>Hybrid models offer stronger predictive insights.</a:t>
            </a:r>
            <a:endParaRPr sz="2000" dirty="0">
              <a:solidFill>
                <a:srgbClr val="12263F"/>
              </a:solidFill>
              <a:latin typeface="Calibri" panose="020F0502020204030204" pitchFamily="34" charset="0"/>
              <a:cs typeface="Calibri" panose="020F0502020204030204" pitchFamily="34" charset="0"/>
            </a:endParaRPr>
          </a:p>
          <a:p>
            <a:pPr marL="324000" indent="-324000">
              <a:spcBef>
                <a:spcPts val="1800"/>
              </a:spcBef>
              <a:buClr>
                <a:srgbClr val="3AD5D7"/>
              </a:buClr>
              <a:buSzPts val="2800"/>
              <a:buFont typeface="Arial"/>
              <a:buChar char="•"/>
              <a:defRPr/>
            </a:pPr>
            <a:r>
              <a:rPr lang="en-GB" sz="2000" dirty="0">
                <a:solidFill>
                  <a:srgbClr val="12263F"/>
                </a:solidFill>
                <a:latin typeface="Calibri" panose="020F0502020204030204" pitchFamily="34" charset="0"/>
                <a:cs typeface="Calibri" panose="020F0502020204030204" pitchFamily="34" charset="0"/>
                <a:sym typeface="Calibri"/>
              </a:rPr>
              <a:t>Most influential features are consumer confidence, interest rates, credit growth and unemployment.</a:t>
            </a:r>
            <a:endParaRPr lang="en-GB" sz="2000" dirty="0">
              <a:solidFill>
                <a:srgbClr val="12263F"/>
              </a:solidFill>
              <a:latin typeface="Calibri" panose="020F0502020204030204" pitchFamily="34" charset="0"/>
              <a:cs typeface="Calibri" panose="020F0502020204030204" pitchFamily="34" charset="0"/>
            </a:endParaRPr>
          </a:p>
        </p:txBody>
      </p:sp>
      <p:sp>
        <p:nvSpPr>
          <p:cNvPr id="345" name="Google Shape;345;p9"/>
          <p:cNvSpPr/>
          <p:nvPr/>
        </p:nvSpPr>
        <p:spPr>
          <a:xfrm>
            <a:off x="0" y="6660630"/>
            <a:ext cx="12192000" cy="222422"/>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346" name="Google Shape;346;p9"/>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7" name="Google Shape;347;p9"/>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48" name="Google Shape;348;p9"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8" cy="1040278"/>
          </a:xfrm>
          <a:prstGeom prst="rect">
            <a:avLst/>
          </a:prstGeom>
          <a:noFill/>
          <a:ln>
            <a:noFill/>
          </a:ln>
        </p:spPr>
      </p:pic>
      <p:sp>
        <p:nvSpPr>
          <p:cNvPr id="349" name="Google Shape;349;p9"/>
          <p:cNvSpPr txBox="1"/>
          <p:nvPr/>
        </p:nvSpPr>
        <p:spPr>
          <a:xfrm>
            <a:off x="445335" y="348881"/>
            <a:ext cx="97527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dirty="0">
                <a:solidFill>
                  <a:srgbClr val="12263F"/>
                </a:solidFill>
                <a:latin typeface="Calibri"/>
                <a:ea typeface="Calibri"/>
                <a:cs typeface="Calibri"/>
                <a:sym typeface="Calibri"/>
              </a:rPr>
              <a:t>Key Insights</a:t>
            </a:r>
            <a:endParaRPr sz="1400" b="0" i="0" u="none" strike="noStrike" cap="none" dirty="0">
              <a:solidFill>
                <a:srgbClr val="12263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4">
          <a:extLst>
            <a:ext uri="{FF2B5EF4-FFF2-40B4-BE49-F238E27FC236}">
              <a16:creationId xmlns:a16="http://schemas.microsoft.com/office/drawing/2014/main" id="{40464856-C093-3731-8388-A312F63B513A}"/>
            </a:ext>
          </a:extLst>
        </p:cNvPr>
        <p:cNvGrpSpPr/>
        <p:nvPr/>
      </p:nvGrpSpPr>
      <p:grpSpPr>
        <a:xfrm>
          <a:off x="0" y="0"/>
          <a:ext cx="0" cy="0"/>
          <a:chOff x="0" y="0"/>
          <a:chExt cx="0" cy="0"/>
        </a:xfrm>
      </p:grpSpPr>
      <p:sp>
        <p:nvSpPr>
          <p:cNvPr id="355" name="Google Shape;355;p11">
            <a:extLst>
              <a:ext uri="{FF2B5EF4-FFF2-40B4-BE49-F238E27FC236}">
                <a16:creationId xmlns:a16="http://schemas.microsoft.com/office/drawing/2014/main" id="{A1A39D42-163B-229F-93D5-EE9B8CB8DF85}"/>
              </a:ext>
            </a:extLst>
          </p:cNvPr>
          <p:cNvSpPr/>
          <p:nvPr/>
        </p:nvSpPr>
        <p:spPr>
          <a:xfrm>
            <a:off x="0" y="6660630"/>
            <a:ext cx="12192000" cy="222422"/>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356" name="Google Shape;356;p11">
            <a:extLst>
              <a:ext uri="{FF2B5EF4-FFF2-40B4-BE49-F238E27FC236}">
                <a16:creationId xmlns:a16="http://schemas.microsoft.com/office/drawing/2014/main" id="{B8724B31-0DBF-072A-2410-2600A7E8DE95}"/>
              </a:ext>
            </a:extLst>
          </p:cNvPr>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7" name="Google Shape;357;p11">
            <a:extLst>
              <a:ext uri="{FF2B5EF4-FFF2-40B4-BE49-F238E27FC236}">
                <a16:creationId xmlns:a16="http://schemas.microsoft.com/office/drawing/2014/main" id="{B08C327A-E607-265B-402A-72F7B839A705}"/>
              </a:ext>
            </a:extLst>
          </p:cNvPr>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58" name="Google Shape;358;p11" descr="A blue circle with a person holding a spear and a flag&#10;&#10;AI-generated content may be incorrect.">
            <a:extLst>
              <a:ext uri="{FF2B5EF4-FFF2-40B4-BE49-F238E27FC236}">
                <a16:creationId xmlns:a16="http://schemas.microsoft.com/office/drawing/2014/main" id="{4677B41E-DB19-ABE8-6104-A598E3FB83E5}"/>
              </a:ext>
            </a:extLst>
          </p:cNvPr>
          <p:cNvPicPr preferRelativeResize="0"/>
          <p:nvPr/>
        </p:nvPicPr>
        <p:blipFill rotWithShape="1">
          <a:blip r:embed="rId3">
            <a:alphaModFix/>
          </a:blip>
          <a:srcRect/>
          <a:stretch/>
        </p:blipFill>
        <p:spPr>
          <a:xfrm>
            <a:off x="10841794" y="197370"/>
            <a:ext cx="1040278" cy="1040278"/>
          </a:xfrm>
          <a:prstGeom prst="rect">
            <a:avLst/>
          </a:prstGeom>
          <a:noFill/>
          <a:ln>
            <a:noFill/>
          </a:ln>
        </p:spPr>
      </p:pic>
      <p:sp>
        <p:nvSpPr>
          <p:cNvPr id="359" name="Google Shape;359;p11">
            <a:extLst>
              <a:ext uri="{FF2B5EF4-FFF2-40B4-BE49-F238E27FC236}">
                <a16:creationId xmlns:a16="http://schemas.microsoft.com/office/drawing/2014/main" id="{E8F192A5-CBFF-50FA-9340-262918917446}"/>
              </a:ext>
            </a:extLst>
          </p:cNvPr>
          <p:cNvSpPr txBox="1"/>
          <p:nvPr/>
        </p:nvSpPr>
        <p:spPr>
          <a:xfrm>
            <a:off x="445335" y="348881"/>
            <a:ext cx="9752765"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Communication Analysis </a:t>
            </a:r>
            <a:endParaRPr sz="1400" b="0" i="0" u="none" strike="noStrike" cap="none">
              <a:solidFill>
                <a:srgbClr val="12263F"/>
              </a:solidFill>
              <a:latin typeface="Arial"/>
              <a:ea typeface="Arial"/>
              <a:cs typeface="Arial"/>
              <a:sym typeface="Arial"/>
            </a:endParaRPr>
          </a:p>
        </p:txBody>
      </p:sp>
      <p:sp>
        <p:nvSpPr>
          <p:cNvPr id="8" name="TextBox 7">
            <a:extLst>
              <a:ext uri="{FF2B5EF4-FFF2-40B4-BE49-F238E27FC236}">
                <a16:creationId xmlns:a16="http://schemas.microsoft.com/office/drawing/2014/main" id="{76A8E62B-F73B-B446-8C49-05DBABCF003C}"/>
              </a:ext>
            </a:extLst>
          </p:cNvPr>
          <p:cNvSpPr txBox="1"/>
          <p:nvPr/>
        </p:nvSpPr>
        <p:spPr>
          <a:xfrm>
            <a:off x="2635102" y="6270687"/>
            <a:ext cx="6921795" cy="276999"/>
          </a:xfrm>
          <a:prstGeom prst="rect">
            <a:avLst/>
          </a:prstGeom>
          <a:noFill/>
        </p:spPr>
        <p:txBody>
          <a:bodyPr wrap="square">
            <a:spAutoFit/>
          </a:bodyPr>
          <a:lstStyle/>
          <a:p>
            <a:r>
              <a:rPr lang="en-GB" sz="1200" dirty="0">
                <a:solidFill>
                  <a:schemeClr val="tx1"/>
                </a:solidFill>
                <a:latin typeface="Calibri" panose="020F0502020204030204" pitchFamily="34" charset="0"/>
                <a:cs typeface="Calibri" panose="020F0502020204030204" pitchFamily="34" charset="0"/>
              </a:rPr>
              <a:t>Source: Marius </a:t>
            </a:r>
            <a:r>
              <a:rPr lang="en-GB" sz="1200" dirty="0" err="1">
                <a:solidFill>
                  <a:schemeClr val="tx1"/>
                </a:solidFill>
                <a:latin typeface="Calibri" panose="020F0502020204030204" pitchFamily="34" charset="0"/>
                <a:cs typeface="Calibri" panose="020F0502020204030204" pitchFamily="34" charset="0"/>
              </a:rPr>
              <a:t>Gardt</a:t>
            </a:r>
            <a:r>
              <a:rPr lang="en-GB" sz="1200" dirty="0">
                <a:solidFill>
                  <a:schemeClr val="tx1"/>
                </a:solidFill>
                <a:latin typeface="Calibri" panose="020F0502020204030204" pitchFamily="34" charset="0"/>
                <a:cs typeface="Calibri" panose="020F0502020204030204" pitchFamily="34" charset="0"/>
              </a:rPr>
              <a:t>, Siria </a:t>
            </a:r>
            <a:r>
              <a:rPr lang="en-GB" sz="1200" dirty="0" err="1">
                <a:solidFill>
                  <a:schemeClr val="tx1"/>
                </a:solidFill>
                <a:latin typeface="Calibri" panose="020F0502020204030204" pitchFamily="34" charset="0"/>
                <a:cs typeface="Calibri" panose="020F0502020204030204" pitchFamily="34" charset="0"/>
              </a:rPr>
              <a:t>Angino</a:t>
            </a:r>
            <a:r>
              <a:rPr lang="en-GB" sz="1200" dirty="0">
                <a:solidFill>
                  <a:schemeClr val="tx1"/>
                </a:solidFill>
                <a:latin typeface="Calibri" panose="020F0502020204030204" pitchFamily="34" charset="0"/>
                <a:cs typeface="Calibri" panose="020F0502020204030204" pitchFamily="34" charset="0"/>
              </a:rPr>
              <a:t>, Simon Mee, Gabriel </a:t>
            </a:r>
            <a:r>
              <a:rPr lang="en-GB" sz="1200" dirty="0" err="1">
                <a:solidFill>
                  <a:schemeClr val="tx1"/>
                </a:solidFill>
                <a:latin typeface="Calibri" panose="020F0502020204030204" pitchFamily="34" charset="0"/>
                <a:cs typeface="Calibri" panose="020F0502020204030204" pitchFamily="34" charset="0"/>
              </a:rPr>
              <a:t>Glöckler</a:t>
            </a:r>
            <a:r>
              <a:rPr lang="en-GB" sz="1200" dirty="0">
                <a:solidFill>
                  <a:schemeClr val="tx1"/>
                </a:solidFill>
                <a:latin typeface="Calibri" panose="020F0502020204030204" pitchFamily="34" charset="0"/>
                <a:cs typeface="Calibri" panose="020F0502020204030204" pitchFamily="34" charset="0"/>
              </a:rPr>
              <a:t>, ECB communication with the wider public</a:t>
            </a:r>
          </a:p>
        </p:txBody>
      </p:sp>
      <p:pic>
        <p:nvPicPr>
          <p:cNvPr id="10" name="Picture 9" descr="A graph with many colored dots&#10;&#10;AI-generated content may be incorrect.">
            <a:extLst>
              <a:ext uri="{FF2B5EF4-FFF2-40B4-BE49-F238E27FC236}">
                <a16:creationId xmlns:a16="http://schemas.microsoft.com/office/drawing/2014/main" id="{E26CB4CB-8544-F8FB-46A1-E3DC46E0FDF3}"/>
              </a:ext>
            </a:extLst>
          </p:cNvPr>
          <p:cNvPicPr>
            <a:picLocks noChangeAspect="1"/>
          </p:cNvPicPr>
          <p:nvPr/>
        </p:nvPicPr>
        <p:blipFill>
          <a:blip r:embed="rId4"/>
          <a:srcRect b="17161"/>
          <a:stretch>
            <a:fillRect/>
          </a:stretch>
        </p:blipFill>
        <p:spPr>
          <a:xfrm>
            <a:off x="2280154" y="1237648"/>
            <a:ext cx="7631692" cy="4725386"/>
          </a:xfrm>
          <a:prstGeom prst="rect">
            <a:avLst/>
          </a:prstGeom>
        </p:spPr>
      </p:pic>
    </p:spTree>
    <p:extLst>
      <p:ext uri="{BB962C8B-B14F-4D97-AF65-F5344CB8AC3E}">
        <p14:creationId xmlns:p14="http://schemas.microsoft.com/office/powerpoint/2010/main" val="10168106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25"/>
          <p:cNvSpPr/>
          <p:nvPr/>
        </p:nvSpPr>
        <p:spPr>
          <a:xfrm>
            <a:off x="0" y="6660630"/>
            <a:ext cx="12192000" cy="222422"/>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367" name="Google Shape;367;p25"/>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8" name="Google Shape;368;p25"/>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69" name="Google Shape;369;p25"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8" cy="1040278"/>
          </a:xfrm>
          <a:prstGeom prst="rect">
            <a:avLst/>
          </a:prstGeom>
          <a:noFill/>
          <a:ln>
            <a:noFill/>
          </a:ln>
        </p:spPr>
      </p:pic>
      <p:sp>
        <p:nvSpPr>
          <p:cNvPr id="370" name="Google Shape;370;p25"/>
          <p:cNvSpPr txBox="1"/>
          <p:nvPr/>
        </p:nvSpPr>
        <p:spPr>
          <a:xfrm>
            <a:off x="445335" y="348881"/>
            <a:ext cx="9752765"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dirty="0">
                <a:solidFill>
                  <a:srgbClr val="12263F"/>
                </a:solidFill>
                <a:latin typeface="Calibri"/>
                <a:ea typeface="Calibri"/>
                <a:cs typeface="Calibri"/>
                <a:sym typeface="Calibri"/>
              </a:rPr>
              <a:t>Recommendations</a:t>
            </a:r>
            <a:endParaRPr sz="1400" b="0" i="0" u="none" strike="noStrike" cap="none" dirty="0">
              <a:solidFill>
                <a:srgbClr val="12263F"/>
              </a:solidFill>
              <a:latin typeface="Arial"/>
              <a:ea typeface="Arial"/>
              <a:cs typeface="Arial"/>
              <a:sym typeface="Arial"/>
            </a:endParaRPr>
          </a:p>
        </p:txBody>
      </p:sp>
      <p:sp>
        <p:nvSpPr>
          <p:cNvPr id="371" name="Google Shape;371;p25"/>
          <p:cNvSpPr txBox="1"/>
          <p:nvPr/>
        </p:nvSpPr>
        <p:spPr>
          <a:xfrm>
            <a:off x="2730358" y="1989208"/>
            <a:ext cx="8933943" cy="2985392"/>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600"/>
              </a:spcBef>
              <a:spcAft>
                <a:spcPts val="1800"/>
              </a:spcAft>
              <a:buClr>
                <a:srgbClr val="3AD5D7"/>
              </a:buClr>
              <a:buSzPts val="3000"/>
            </a:pPr>
            <a:r>
              <a:rPr lang="en-GB" sz="3600" b="1" dirty="0">
                <a:solidFill>
                  <a:srgbClr val="0E1B2C"/>
                </a:solidFill>
                <a:latin typeface="Calibri"/>
                <a:ea typeface="Calibri"/>
                <a:cs typeface="Calibri"/>
                <a:sym typeface="Calibri"/>
              </a:rPr>
              <a:t>Strengthen communication impact</a:t>
            </a:r>
          </a:p>
          <a:p>
            <a:pPr marL="900000" indent="-324000">
              <a:spcBef>
                <a:spcPts val="600"/>
              </a:spcBef>
              <a:spcAft>
                <a:spcPts val="1800"/>
              </a:spcAft>
              <a:buClr>
                <a:srgbClr val="3AD5D7"/>
              </a:buClr>
              <a:buSzPts val="3000"/>
              <a:buFont typeface="Arial"/>
              <a:buChar char="•"/>
            </a:pPr>
            <a:r>
              <a:rPr lang="en-GB" sz="2400" dirty="0">
                <a:solidFill>
                  <a:srgbClr val="0E1B2C"/>
                </a:solidFill>
                <a:latin typeface="Calibri"/>
                <a:cs typeface="Calibri"/>
                <a:sym typeface="Calibri"/>
              </a:rPr>
              <a:t>Expand sentiment dictionary</a:t>
            </a:r>
          </a:p>
          <a:p>
            <a:pPr marL="900000" marR="0" lvl="0" indent="-324000" algn="l" rtl="0">
              <a:lnSpc>
                <a:spcPct val="100000"/>
              </a:lnSpc>
              <a:spcBef>
                <a:spcPts val="600"/>
              </a:spcBef>
              <a:spcAft>
                <a:spcPts val="1800"/>
              </a:spcAft>
              <a:buClr>
                <a:srgbClr val="3AD5D7"/>
              </a:buClr>
              <a:buSzPts val="3000"/>
              <a:buFont typeface="Arial"/>
              <a:buChar char="•"/>
            </a:pPr>
            <a:r>
              <a:rPr lang="en-GB" sz="2400" b="0" i="0" u="none" strike="noStrike" cap="none" dirty="0">
                <a:solidFill>
                  <a:srgbClr val="0E1B2C"/>
                </a:solidFill>
                <a:latin typeface="Calibri"/>
                <a:ea typeface="Calibri"/>
                <a:cs typeface="Calibri"/>
                <a:sym typeface="Calibri"/>
              </a:rPr>
              <a:t>Monitor language complexity</a:t>
            </a:r>
            <a:endParaRPr sz="2400" dirty="0"/>
          </a:p>
          <a:p>
            <a:pPr marL="900000" marR="0" lvl="0" indent="-324000" algn="l" rtl="0">
              <a:lnSpc>
                <a:spcPct val="100000"/>
              </a:lnSpc>
              <a:spcBef>
                <a:spcPts val="600"/>
              </a:spcBef>
              <a:spcAft>
                <a:spcPts val="1800"/>
              </a:spcAft>
              <a:buClr>
                <a:srgbClr val="3AD5D7"/>
              </a:buClr>
              <a:buSzPts val="3000"/>
              <a:buFont typeface="Arial"/>
              <a:buChar char="•"/>
            </a:pPr>
            <a:r>
              <a:rPr lang="en-GB" sz="2400" b="0" i="0" u="none" strike="noStrike" cap="none" dirty="0">
                <a:solidFill>
                  <a:srgbClr val="0E1B2C"/>
                </a:solidFill>
                <a:latin typeface="Calibri"/>
                <a:ea typeface="Calibri"/>
                <a:cs typeface="Calibri"/>
                <a:sym typeface="Calibri"/>
              </a:rPr>
              <a:t>Leverage sentiment in policy communication</a:t>
            </a:r>
            <a:endParaRPr sz="2400" b="0" i="0" u="none" strike="noStrike" cap="none" dirty="0">
              <a:solidFill>
                <a:srgbClr val="0E1B2C"/>
              </a:solidFill>
              <a:latin typeface="Calibri"/>
              <a:ea typeface="Calibri"/>
              <a:cs typeface="Calibri"/>
              <a:sym typeface="Calibri"/>
            </a:endParaRPr>
          </a:p>
        </p:txBody>
      </p:sp>
      <p:pic>
        <p:nvPicPr>
          <p:cNvPr id="372" name="Google Shape;372;p25" descr="A maze with a blue arrow going through it&#10;&#10;AI-generated content may be incorrect."/>
          <p:cNvPicPr preferRelativeResize="0"/>
          <p:nvPr/>
        </p:nvPicPr>
        <p:blipFill rotWithShape="1">
          <a:blip r:embed="rId4">
            <a:alphaModFix/>
          </a:blip>
          <a:srcRect l="45106" t="20643" r="19867" b="4464"/>
          <a:stretch/>
        </p:blipFill>
        <p:spPr>
          <a:xfrm>
            <a:off x="-1" y="982972"/>
            <a:ext cx="2638465" cy="5641331"/>
          </a:xfrm>
          <a:custGeom>
            <a:avLst/>
            <a:gdLst/>
            <a:ahLst/>
            <a:cxnLst/>
            <a:rect l="l" t="t" r="r" b="b"/>
            <a:pathLst>
              <a:path w="3030482" h="5145088" extrusionOk="0">
                <a:moveTo>
                  <a:pt x="0" y="0"/>
                </a:moveTo>
                <a:lnTo>
                  <a:pt x="1815888" y="0"/>
                </a:lnTo>
                <a:lnTo>
                  <a:pt x="1818036" y="1607"/>
                </a:lnTo>
                <a:cubicBezTo>
                  <a:pt x="2558508" y="612698"/>
                  <a:pt x="3030482" y="1537503"/>
                  <a:pt x="3030482" y="2572544"/>
                </a:cubicBezTo>
                <a:cubicBezTo>
                  <a:pt x="3030482" y="3607585"/>
                  <a:pt x="2558508" y="4532390"/>
                  <a:pt x="1818036" y="5143482"/>
                </a:cubicBezTo>
                <a:lnTo>
                  <a:pt x="1815888" y="5145088"/>
                </a:lnTo>
                <a:lnTo>
                  <a:pt x="0" y="5145088"/>
                </a:lnTo>
                <a:close/>
              </a:path>
            </a:pathLst>
          </a:cu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13"/>
          <p:cNvSpPr/>
          <p:nvPr/>
        </p:nvSpPr>
        <p:spPr>
          <a:xfrm>
            <a:off x="0" y="6660630"/>
            <a:ext cx="12192000" cy="222422"/>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379" name="Google Shape;379;p13"/>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0" name="Google Shape;380;p13"/>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81" name="Google Shape;381;p13"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8" cy="1040278"/>
          </a:xfrm>
          <a:prstGeom prst="rect">
            <a:avLst/>
          </a:prstGeom>
          <a:noFill/>
          <a:ln>
            <a:noFill/>
          </a:ln>
        </p:spPr>
      </p:pic>
      <p:sp>
        <p:nvSpPr>
          <p:cNvPr id="382" name="Google Shape;382;p13"/>
          <p:cNvSpPr txBox="1"/>
          <p:nvPr/>
        </p:nvSpPr>
        <p:spPr>
          <a:xfrm>
            <a:off x="445335" y="348881"/>
            <a:ext cx="9752765"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dirty="0">
                <a:solidFill>
                  <a:srgbClr val="12263F"/>
                </a:solidFill>
                <a:latin typeface="Calibri"/>
                <a:ea typeface="Calibri"/>
                <a:cs typeface="Calibri"/>
                <a:sym typeface="Calibri"/>
              </a:rPr>
              <a:t>Recommendations</a:t>
            </a:r>
            <a:endParaRPr sz="1400" b="0" i="0" u="none" strike="noStrike" cap="none" dirty="0">
              <a:solidFill>
                <a:srgbClr val="12263F"/>
              </a:solidFill>
              <a:latin typeface="Arial"/>
              <a:ea typeface="Arial"/>
              <a:cs typeface="Arial"/>
              <a:sym typeface="Arial"/>
            </a:endParaRPr>
          </a:p>
        </p:txBody>
      </p:sp>
      <p:sp>
        <p:nvSpPr>
          <p:cNvPr id="383" name="Google Shape;383;p13"/>
          <p:cNvSpPr txBox="1"/>
          <p:nvPr/>
        </p:nvSpPr>
        <p:spPr>
          <a:xfrm>
            <a:off x="2810072" y="2051720"/>
            <a:ext cx="9072000" cy="2754560"/>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600"/>
              </a:spcBef>
              <a:spcAft>
                <a:spcPts val="0"/>
              </a:spcAft>
              <a:buClr>
                <a:srgbClr val="3AD5D7"/>
              </a:buClr>
              <a:buSzPts val="3000"/>
            </a:pPr>
            <a:r>
              <a:rPr lang="en-GB" sz="3600" b="1" i="0" u="none" strike="noStrike" cap="none" dirty="0">
                <a:solidFill>
                  <a:srgbClr val="0E1B2C"/>
                </a:solidFill>
                <a:latin typeface="Calibri"/>
                <a:ea typeface="Calibri"/>
                <a:cs typeface="Calibri"/>
                <a:sym typeface="Calibri"/>
              </a:rPr>
              <a:t>Strengthen modelling precision</a:t>
            </a:r>
          </a:p>
          <a:p>
            <a:pPr marL="900000" indent="-324000">
              <a:spcBef>
                <a:spcPts val="2400"/>
              </a:spcBef>
              <a:buClr>
                <a:srgbClr val="3AD5D7"/>
              </a:buClr>
              <a:buSzPts val="3000"/>
              <a:buFont typeface="Arial"/>
              <a:buChar char="•"/>
            </a:pPr>
            <a:r>
              <a:rPr lang="en-GB" sz="2400" dirty="0">
                <a:solidFill>
                  <a:srgbClr val="0E1B2C"/>
                </a:solidFill>
                <a:latin typeface="Calibri"/>
                <a:cs typeface="Calibri"/>
                <a:sym typeface="Calibri"/>
              </a:rPr>
              <a:t>Hybrid model simulations of complex scenarios</a:t>
            </a:r>
          </a:p>
          <a:p>
            <a:pPr marL="900000" indent="-324000">
              <a:spcBef>
                <a:spcPts val="2400"/>
              </a:spcBef>
              <a:buClr>
                <a:srgbClr val="3AD5D7"/>
              </a:buClr>
              <a:buSzPts val="3000"/>
              <a:buFont typeface="Arial"/>
              <a:buChar char="•"/>
            </a:pPr>
            <a:r>
              <a:rPr lang="en-GB" sz="2400" dirty="0">
                <a:solidFill>
                  <a:srgbClr val="0E1B2C"/>
                </a:solidFill>
                <a:latin typeface="Calibri"/>
                <a:cs typeface="Calibri"/>
                <a:sym typeface="Calibri"/>
              </a:rPr>
              <a:t>Broader inclusion of economic indicators</a:t>
            </a:r>
          </a:p>
          <a:p>
            <a:pPr marL="900000" indent="-324000">
              <a:spcBef>
                <a:spcPts val="2400"/>
              </a:spcBef>
              <a:buClr>
                <a:srgbClr val="3AD5D7"/>
              </a:buClr>
              <a:buSzPts val="3000"/>
              <a:buFont typeface="Arial"/>
              <a:buChar char="•"/>
            </a:pPr>
            <a:r>
              <a:rPr lang="en-GB" sz="2400" dirty="0">
                <a:solidFill>
                  <a:srgbClr val="0E1B2C"/>
                </a:solidFill>
                <a:latin typeface="Calibri"/>
                <a:cs typeface="Calibri"/>
                <a:sym typeface="Calibri"/>
              </a:rPr>
              <a:t>Enhanced analysis of key economic events</a:t>
            </a:r>
            <a:endParaRPr lang="en-GB" sz="2400" b="0" i="0" u="none" strike="noStrike" cap="none" dirty="0">
              <a:solidFill>
                <a:srgbClr val="0E1B2C"/>
              </a:solidFill>
              <a:latin typeface="Calibri"/>
              <a:ea typeface="Calibri"/>
              <a:cs typeface="Calibri"/>
              <a:sym typeface="Calibri"/>
            </a:endParaRPr>
          </a:p>
        </p:txBody>
      </p:sp>
      <p:pic>
        <p:nvPicPr>
          <p:cNvPr id="384" name="Google Shape;384;p13" descr="A maze with a blue arrow going through it&#10;&#10;AI-generated content may be incorrect."/>
          <p:cNvPicPr preferRelativeResize="0"/>
          <p:nvPr/>
        </p:nvPicPr>
        <p:blipFill rotWithShape="1">
          <a:blip r:embed="rId4">
            <a:alphaModFix/>
          </a:blip>
          <a:srcRect l="45106" t="20643" r="19867" b="4464"/>
          <a:stretch/>
        </p:blipFill>
        <p:spPr>
          <a:xfrm>
            <a:off x="-1" y="982972"/>
            <a:ext cx="2638465" cy="5641331"/>
          </a:xfrm>
          <a:custGeom>
            <a:avLst/>
            <a:gdLst/>
            <a:ahLst/>
            <a:cxnLst/>
            <a:rect l="l" t="t" r="r" b="b"/>
            <a:pathLst>
              <a:path w="3030482" h="5145088" extrusionOk="0">
                <a:moveTo>
                  <a:pt x="0" y="0"/>
                </a:moveTo>
                <a:lnTo>
                  <a:pt x="1815888" y="0"/>
                </a:lnTo>
                <a:lnTo>
                  <a:pt x="1818036" y="1607"/>
                </a:lnTo>
                <a:cubicBezTo>
                  <a:pt x="2558508" y="612698"/>
                  <a:pt x="3030482" y="1537503"/>
                  <a:pt x="3030482" y="2572544"/>
                </a:cubicBezTo>
                <a:cubicBezTo>
                  <a:pt x="3030482" y="3607585"/>
                  <a:pt x="2558508" y="4532390"/>
                  <a:pt x="1818036" y="5143482"/>
                </a:cubicBezTo>
                <a:lnTo>
                  <a:pt x="1815888" y="5145088"/>
                </a:lnTo>
                <a:lnTo>
                  <a:pt x="0" y="5145088"/>
                </a:lnTo>
                <a:close/>
              </a:path>
            </a:pathLst>
          </a:cu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21"/>
          <p:cNvSpPr/>
          <p:nvPr/>
        </p:nvSpPr>
        <p:spPr>
          <a:xfrm>
            <a:off x="0" y="6660630"/>
            <a:ext cx="12192000" cy="222422"/>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391" name="Google Shape;391;p21"/>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2" name="Google Shape;392;p21"/>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93" name="Google Shape;393;p21"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8" cy="1040278"/>
          </a:xfrm>
          <a:prstGeom prst="rect">
            <a:avLst/>
          </a:prstGeom>
          <a:noFill/>
          <a:ln>
            <a:noFill/>
          </a:ln>
        </p:spPr>
      </p:pic>
      <p:sp>
        <p:nvSpPr>
          <p:cNvPr id="394" name="Google Shape;394;p21"/>
          <p:cNvSpPr txBox="1"/>
          <p:nvPr/>
        </p:nvSpPr>
        <p:spPr>
          <a:xfrm>
            <a:off x="2638464" y="2147092"/>
            <a:ext cx="9072000" cy="2308284"/>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600"/>
              </a:spcBef>
              <a:spcAft>
                <a:spcPts val="1800"/>
              </a:spcAft>
              <a:buClr>
                <a:srgbClr val="3AD5D7"/>
              </a:buClr>
              <a:buSzPts val="3000"/>
            </a:pPr>
            <a:r>
              <a:rPr lang="en-GB" sz="3600" b="1" i="0" u="none" strike="noStrike" cap="none" dirty="0">
                <a:solidFill>
                  <a:srgbClr val="0E1B2C"/>
                </a:solidFill>
                <a:latin typeface="Calibri"/>
                <a:ea typeface="Calibri"/>
                <a:cs typeface="Calibri"/>
                <a:sym typeface="Calibri"/>
              </a:rPr>
              <a:t>Strengthen policy accountability</a:t>
            </a:r>
          </a:p>
          <a:p>
            <a:pPr marL="900000" marR="0" lvl="0" indent="-324000" algn="l" rtl="0">
              <a:lnSpc>
                <a:spcPct val="100000"/>
              </a:lnSpc>
              <a:spcBef>
                <a:spcPts val="600"/>
              </a:spcBef>
              <a:spcAft>
                <a:spcPts val="1800"/>
              </a:spcAft>
              <a:buClr>
                <a:srgbClr val="3AD5D7"/>
              </a:buClr>
              <a:buSzPts val="3000"/>
              <a:buFont typeface="Arial"/>
              <a:buChar char="•"/>
            </a:pPr>
            <a:r>
              <a:rPr lang="en-GB" sz="2400" b="0" i="0" u="none" strike="noStrike" cap="none" dirty="0">
                <a:solidFill>
                  <a:srgbClr val="0E1B2C"/>
                </a:solidFill>
                <a:latin typeface="Calibri"/>
                <a:ea typeface="Calibri"/>
                <a:cs typeface="Calibri"/>
                <a:sym typeface="Calibri"/>
              </a:rPr>
              <a:t>Visualise tone shifts with a Policy Risk Radar Dashboard</a:t>
            </a:r>
          </a:p>
          <a:p>
            <a:pPr marL="900000" marR="0" lvl="0" indent="-324000" algn="l" rtl="0">
              <a:lnSpc>
                <a:spcPct val="100000"/>
              </a:lnSpc>
              <a:spcBef>
                <a:spcPts val="600"/>
              </a:spcBef>
              <a:spcAft>
                <a:spcPts val="1800"/>
              </a:spcAft>
              <a:buClr>
                <a:srgbClr val="3AD5D7"/>
              </a:buClr>
              <a:buSzPts val="3000"/>
              <a:buFont typeface="Arial"/>
              <a:buChar char="•"/>
            </a:pPr>
            <a:r>
              <a:rPr lang="en-GB" sz="2400" b="0" i="0" u="none" strike="noStrike" cap="none" dirty="0">
                <a:solidFill>
                  <a:srgbClr val="0E1B2C"/>
                </a:solidFill>
                <a:latin typeface="Calibri"/>
                <a:ea typeface="Calibri"/>
                <a:cs typeface="Calibri"/>
                <a:sym typeface="Calibri"/>
              </a:rPr>
              <a:t>Deliver concise, data-driven sentiment briefings to executives</a:t>
            </a:r>
            <a:endParaRPr sz="2400" b="0" i="0" u="none" strike="noStrike" cap="none" dirty="0">
              <a:solidFill>
                <a:srgbClr val="0E1B2C"/>
              </a:solidFill>
              <a:latin typeface="Calibri"/>
              <a:ea typeface="Calibri"/>
              <a:cs typeface="Calibri"/>
              <a:sym typeface="Calibri"/>
            </a:endParaRPr>
          </a:p>
        </p:txBody>
      </p:sp>
      <p:sp>
        <p:nvSpPr>
          <p:cNvPr id="395" name="Google Shape;395;p21"/>
          <p:cNvSpPr txBox="1"/>
          <p:nvPr/>
        </p:nvSpPr>
        <p:spPr>
          <a:xfrm>
            <a:off x="445335" y="348881"/>
            <a:ext cx="9752765"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dirty="0">
                <a:solidFill>
                  <a:srgbClr val="12263F"/>
                </a:solidFill>
                <a:latin typeface="Calibri"/>
                <a:ea typeface="Calibri"/>
                <a:cs typeface="Calibri"/>
                <a:sym typeface="Calibri"/>
              </a:rPr>
              <a:t>Recommendations</a:t>
            </a:r>
            <a:endParaRPr sz="3600" b="1" i="0" u="none" strike="noStrike" cap="none" dirty="0">
              <a:solidFill>
                <a:srgbClr val="12263F"/>
              </a:solidFill>
              <a:latin typeface="Calibri"/>
              <a:ea typeface="Calibri"/>
              <a:cs typeface="Calibri"/>
              <a:sym typeface="Calibri"/>
            </a:endParaRPr>
          </a:p>
        </p:txBody>
      </p:sp>
      <p:pic>
        <p:nvPicPr>
          <p:cNvPr id="396" name="Google Shape;396;p21" descr="A maze with a blue arrow going through it&#10;&#10;AI-generated content may be incorrect."/>
          <p:cNvPicPr preferRelativeResize="0"/>
          <p:nvPr/>
        </p:nvPicPr>
        <p:blipFill rotWithShape="1">
          <a:blip r:embed="rId4">
            <a:alphaModFix/>
          </a:blip>
          <a:srcRect l="45106" t="20643" r="19867" b="4464"/>
          <a:stretch/>
        </p:blipFill>
        <p:spPr>
          <a:xfrm>
            <a:off x="-1" y="982972"/>
            <a:ext cx="2638465" cy="5641331"/>
          </a:xfrm>
          <a:custGeom>
            <a:avLst/>
            <a:gdLst/>
            <a:ahLst/>
            <a:cxnLst/>
            <a:rect l="l" t="t" r="r" b="b"/>
            <a:pathLst>
              <a:path w="3030482" h="5145088" extrusionOk="0">
                <a:moveTo>
                  <a:pt x="0" y="0"/>
                </a:moveTo>
                <a:lnTo>
                  <a:pt x="1815888" y="0"/>
                </a:lnTo>
                <a:lnTo>
                  <a:pt x="1818036" y="1607"/>
                </a:lnTo>
                <a:cubicBezTo>
                  <a:pt x="2558508" y="612698"/>
                  <a:pt x="3030482" y="1537503"/>
                  <a:pt x="3030482" y="2572544"/>
                </a:cubicBezTo>
                <a:cubicBezTo>
                  <a:pt x="3030482" y="3607585"/>
                  <a:pt x="2558508" y="4532390"/>
                  <a:pt x="1818036" y="5143482"/>
                </a:cubicBezTo>
                <a:lnTo>
                  <a:pt x="1815888" y="5145088"/>
                </a:lnTo>
                <a:lnTo>
                  <a:pt x="0" y="5145088"/>
                </a:lnTo>
                <a:close/>
              </a:path>
            </a:pathLst>
          </a:cu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14"/>
          <p:cNvSpPr/>
          <p:nvPr/>
        </p:nvSpPr>
        <p:spPr>
          <a:xfrm>
            <a:off x="0" y="6660630"/>
            <a:ext cx="12192000" cy="222422"/>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429" name="Google Shape;429;p14"/>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0" name="Google Shape;430;p14"/>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431" name="Google Shape;431;p14"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8" cy="1040278"/>
          </a:xfrm>
          <a:prstGeom prst="rect">
            <a:avLst/>
          </a:prstGeom>
          <a:noFill/>
          <a:ln>
            <a:noFill/>
          </a:ln>
        </p:spPr>
      </p:pic>
      <p:sp>
        <p:nvSpPr>
          <p:cNvPr id="432" name="Google Shape;432;p14"/>
          <p:cNvSpPr txBox="1"/>
          <p:nvPr/>
        </p:nvSpPr>
        <p:spPr>
          <a:xfrm>
            <a:off x="2638464" y="2277347"/>
            <a:ext cx="9243608" cy="3631723"/>
          </a:xfrm>
          <a:prstGeom prst="rect">
            <a:avLst/>
          </a:prstGeom>
          <a:noFill/>
          <a:ln>
            <a:noFill/>
          </a:ln>
        </p:spPr>
        <p:txBody>
          <a:bodyPr spcFirstLastPara="1" wrap="square" lIns="91425" tIns="45700" rIns="91425" bIns="45700" anchor="t" anchorCtr="0">
            <a:spAutoFit/>
          </a:bodyPr>
          <a:lstStyle/>
          <a:p>
            <a:pPr marL="900000" marR="0" lvl="0" indent="-425450" algn="l" rtl="0">
              <a:lnSpc>
                <a:spcPct val="100000"/>
              </a:lnSpc>
              <a:spcBef>
                <a:spcPts val="600"/>
              </a:spcBef>
              <a:spcAft>
                <a:spcPts val="1800"/>
              </a:spcAft>
              <a:buClr>
                <a:srgbClr val="3AD5D7"/>
              </a:buClr>
              <a:buSzPts val="3100"/>
              <a:buFont typeface="Arial"/>
              <a:buChar char="•"/>
            </a:pPr>
            <a:r>
              <a:rPr lang="en-GB" sz="2400" b="0" i="0" u="none" strike="noStrike" cap="none" noProof="0" dirty="0">
                <a:solidFill>
                  <a:schemeClr val="dk1"/>
                </a:solidFill>
                <a:latin typeface="Calibri"/>
                <a:ea typeface="Calibri"/>
                <a:cs typeface="Calibri"/>
                <a:sym typeface="Calibri"/>
              </a:rPr>
              <a:t>Integrate broader economic data &amp; event analysis</a:t>
            </a:r>
          </a:p>
          <a:p>
            <a:pPr marL="900000" marR="0" lvl="0" indent="-425450" algn="l" rtl="0">
              <a:lnSpc>
                <a:spcPct val="100000"/>
              </a:lnSpc>
              <a:spcBef>
                <a:spcPts val="600"/>
              </a:spcBef>
              <a:spcAft>
                <a:spcPts val="1800"/>
              </a:spcAft>
              <a:buClr>
                <a:srgbClr val="3AD5D7"/>
              </a:buClr>
              <a:buSzPts val="3100"/>
              <a:buFont typeface="Arial"/>
              <a:buChar char="•"/>
            </a:pPr>
            <a:r>
              <a:rPr lang="en-GB" sz="2400" b="0" i="0" u="none" strike="noStrike" cap="none" noProof="0" dirty="0">
                <a:solidFill>
                  <a:schemeClr val="dk1"/>
                </a:solidFill>
                <a:latin typeface="Calibri"/>
                <a:ea typeface="Calibri"/>
                <a:cs typeface="Calibri"/>
                <a:sym typeface="Calibri"/>
              </a:rPr>
              <a:t>Enhance thematic analysis</a:t>
            </a:r>
          </a:p>
          <a:p>
            <a:pPr marL="900000" lvl="0" indent="-425450">
              <a:spcBef>
                <a:spcPts val="600"/>
              </a:spcBef>
              <a:spcAft>
                <a:spcPts val="1800"/>
              </a:spcAft>
              <a:buClr>
                <a:srgbClr val="3AD5D7"/>
              </a:buClr>
              <a:buSzPts val="3100"/>
              <a:buFont typeface="Arial"/>
              <a:buChar char="•"/>
            </a:pPr>
            <a:r>
              <a:rPr lang="en-GB" sz="2400" dirty="0">
                <a:latin typeface="Calibri"/>
                <a:ea typeface="Calibri"/>
                <a:cs typeface="Calibri"/>
                <a:sym typeface="Calibri"/>
              </a:rPr>
              <a:t>Analyse engagement with the wider public</a:t>
            </a:r>
          </a:p>
          <a:p>
            <a:pPr lvl="0">
              <a:spcBef>
                <a:spcPts val="600"/>
              </a:spcBef>
              <a:buClr>
                <a:srgbClr val="3AD5D7"/>
              </a:buClr>
              <a:buSzPts val="3100"/>
            </a:pPr>
            <a:endParaRPr lang="en-GB" sz="2400" dirty="0">
              <a:latin typeface="Calibri"/>
              <a:ea typeface="Calibri"/>
              <a:cs typeface="Calibri"/>
              <a:sym typeface="Calibri"/>
            </a:endParaRPr>
          </a:p>
          <a:p>
            <a:pPr>
              <a:spcBef>
                <a:spcPts val="600"/>
              </a:spcBef>
              <a:buClr>
                <a:srgbClr val="3AD5D7"/>
              </a:buClr>
              <a:buSzPts val="3100"/>
            </a:pPr>
            <a:r>
              <a:rPr lang="en-GB" sz="3200" b="1" dirty="0">
                <a:solidFill>
                  <a:schemeClr val="dk1"/>
                </a:solidFill>
                <a:latin typeface="Calibri"/>
                <a:ea typeface="Calibri"/>
                <a:cs typeface="Calibri"/>
                <a:sym typeface="Calibri"/>
              </a:rPr>
              <a:t>Goal: leverage speech sentiment to unlock predictive power &amp; strengthen consumer confidence</a:t>
            </a:r>
          </a:p>
        </p:txBody>
      </p:sp>
      <p:sp>
        <p:nvSpPr>
          <p:cNvPr id="433" name="Google Shape;433;p14"/>
          <p:cNvSpPr txBox="1"/>
          <p:nvPr/>
        </p:nvSpPr>
        <p:spPr>
          <a:xfrm>
            <a:off x="445335" y="348881"/>
            <a:ext cx="9752765"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Opportunities</a:t>
            </a:r>
            <a:endParaRPr sz="3600" b="1" i="0" u="none" strike="noStrike" cap="none">
              <a:solidFill>
                <a:srgbClr val="12263F"/>
              </a:solidFill>
              <a:latin typeface="Calibri"/>
              <a:ea typeface="Calibri"/>
              <a:cs typeface="Calibri"/>
              <a:sym typeface="Calibri"/>
            </a:endParaRPr>
          </a:p>
        </p:txBody>
      </p:sp>
      <p:pic>
        <p:nvPicPr>
          <p:cNvPr id="434" name="Google Shape;434;p14" descr="A maze with a blue arrow going through it&#10;&#10;AI-generated content may be incorrect."/>
          <p:cNvPicPr preferRelativeResize="0"/>
          <p:nvPr/>
        </p:nvPicPr>
        <p:blipFill rotWithShape="1">
          <a:blip r:embed="rId4">
            <a:alphaModFix/>
          </a:blip>
          <a:srcRect l="45106" t="20643" r="19867" b="4464"/>
          <a:stretch/>
        </p:blipFill>
        <p:spPr>
          <a:xfrm>
            <a:off x="-1" y="982972"/>
            <a:ext cx="2638465" cy="5641331"/>
          </a:xfrm>
          <a:custGeom>
            <a:avLst/>
            <a:gdLst/>
            <a:ahLst/>
            <a:cxnLst/>
            <a:rect l="l" t="t" r="r" b="b"/>
            <a:pathLst>
              <a:path w="3030482" h="5145088" extrusionOk="0">
                <a:moveTo>
                  <a:pt x="0" y="0"/>
                </a:moveTo>
                <a:lnTo>
                  <a:pt x="1815888" y="0"/>
                </a:lnTo>
                <a:lnTo>
                  <a:pt x="1818036" y="1607"/>
                </a:lnTo>
                <a:cubicBezTo>
                  <a:pt x="2558508" y="612698"/>
                  <a:pt x="3030482" y="1537503"/>
                  <a:pt x="3030482" y="2572544"/>
                </a:cubicBezTo>
                <a:cubicBezTo>
                  <a:pt x="3030482" y="3607585"/>
                  <a:pt x="2558508" y="4532390"/>
                  <a:pt x="1818036" y="5143482"/>
                </a:cubicBezTo>
                <a:lnTo>
                  <a:pt x="1815888" y="5145088"/>
                </a:lnTo>
                <a:lnTo>
                  <a:pt x="0" y="5145088"/>
                </a:lnTo>
                <a:close/>
              </a:path>
            </a:pathLst>
          </a:cu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7"/>
          <p:cNvSpPr/>
          <p:nvPr/>
        </p:nvSpPr>
        <p:spPr>
          <a:xfrm>
            <a:off x="0" y="0"/>
            <a:ext cx="12192000" cy="6858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pic>
        <p:nvPicPr>
          <p:cNvPr id="441" name="Google Shape;441;p27" descr="A blue circle with a person holding a spear and a flag&#10;&#10;AI-generated content may be incorrect."/>
          <p:cNvPicPr preferRelativeResize="0"/>
          <p:nvPr/>
        </p:nvPicPr>
        <p:blipFill rotWithShape="1">
          <a:blip r:embed="rId3">
            <a:alphaModFix/>
          </a:blip>
          <a:srcRect/>
          <a:stretch/>
        </p:blipFill>
        <p:spPr>
          <a:xfrm>
            <a:off x="695369" y="1531943"/>
            <a:ext cx="2603500" cy="2603500"/>
          </a:xfrm>
          <a:prstGeom prst="rect">
            <a:avLst/>
          </a:prstGeom>
          <a:noFill/>
          <a:ln>
            <a:noFill/>
          </a:ln>
        </p:spPr>
      </p:pic>
      <p:sp>
        <p:nvSpPr>
          <p:cNvPr id="442" name="Google Shape;442;p27" descr="Bank of England home">
            <a:hlinkClick r:id="rId4"/>
          </p:cNvPr>
          <p:cNvSpPr/>
          <p:nvPr/>
        </p:nvSpPr>
        <p:spPr>
          <a:xfrm>
            <a:off x="5943600" y="3276600"/>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3" name="Google Shape;443;p27"/>
          <p:cNvSpPr/>
          <p:nvPr/>
        </p:nvSpPr>
        <p:spPr>
          <a:xfrm>
            <a:off x="0" y="5621311"/>
            <a:ext cx="12192000" cy="1251679"/>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4" name="Google Shape;444;p27"/>
          <p:cNvSpPr txBox="1"/>
          <p:nvPr/>
        </p:nvSpPr>
        <p:spPr>
          <a:xfrm>
            <a:off x="3712811" y="3212113"/>
            <a:ext cx="6249896" cy="92333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5400"/>
              <a:buFont typeface="Arial"/>
              <a:buNone/>
            </a:pPr>
            <a:r>
              <a:rPr lang="en-GB" sz="5400" b="1" i="0" u="none" strike="noStrike" cap="none">
                <a:solidFill>
                  <a:srgbClr val="3BD5D7"/>
                </a:solidFill>
                <a:latin typeface="Arial"/>
                <a:ea typeface="Arial"/>
                <a:cs typeface="Arial"/>
                <a:sym typeface="Arial"/>
              </a:rPr>
              <a:t>Bank of England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5"/>
          <p:cNvSpPr/>
          <p:nvPr/>
        </p:nvSpPr>
        <p:spPr>
          <a:xfrm>
            <a:off x="0" y="-508"/>
            <a:ext cx="12192000" cy="6858000"/>
          </a:xfrm>
          <a:prstGeom prst="rect">
            <a:avLst/>
          </a:prstGeom>
          <a:solidFill>
            <a:srgbClr val="12263F"/>
          </a:solidFill>
          <a:ln w="19050" cap="flat" cmpd="sng">
            <a:solidFill>
              <a:srgbClr val="0E1B2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24" name="Google Shape;124;p5"/>
          <p:cNvSpPr txBox="1"/>
          <p:nvPr/>
        </p:nvSpPr>
        <p:spPr>
          <a:xfrm>
            <a:off x="412830" y="1925486"/>
            <a:ext cx="11366340" cy="2492950"/>
          </a:xfrm>
          <a:prstGeom prst="rect">
            <a:avLst/>
          </a:prstGeom>
          <a:noFill/>
          <a:ln>
            <a:noFill/>
          </a:ln>
        </p:spPr>
        <p:txBody>
          <a:bodyPr spcFirstLastPara="1" wrap="square" lIns="91425" tIns="45700" rIns="91425" bIns="45700" anchor="t" anchorCtr="0">
            <a:spAutoFit/>
          </a:bodyPr>
          <a:lstStyle/>
          <a:p>
            <a:pPr marL="742950" marR="0" lvl="0" indent="-742950" algn="l" rtl="0">
              <a:lnSpc>
                <a:spcPct val="100000"/>
              </a:lnSpc>
              <a:spcBef>
                <a:spcPts val="2400"/>
              </a:spcBef>
              <a:spcAft>
                <a:spcPts val="0"/>
              </a:spcAft>
              <a:buClr>
                <a:schemeClr val="lt1"/>
              </a:buClr>
              <a:buSzPts val="3600"/>
              <a:buFont typeface="Play"/>
              <a:buAutoNum type="arabicPeriod"/>
            </a:pPr>
            <a:r>
              <a:rPr lang="en-GB" sz="3200" b="0" i="0" u="none" strike="noStrike" cap="none" dirty="0">
                <a:solidFill>
                  <a:schemeClr val="lt1"/>
                </a:solidFill>
                <a:latin typeface="Calibri"/>
                <a:ea typeface="Calibri"/>
                <a:cs typeface="Calibri"/>
                <a:sym typeface="Calibri"/>
              </a:rPr>
              <a:t>How do speeches and sentiment develop over time?</a:t>
            </a:r>
            <a:endParaRPr sz="1400" b="0" i="0" u="none" strike="noStrike" cap="none" dirty="0">
              <a:solidFill>
                <a:srgbClr val="000000"/>
              </a:solidFill>
              <a:latin typeface="Arial"/>
              <a:ea typeface="Arial"/>
              <a:cs typeface="Arial"/>
              <a:sym typeface="Arial"/>
            </a:endParaRPr>
          </a:p>
          <a:p>
            <a:pPr marL="742950" marR="0" lvl="0" indent="-742950" algn="l" rtl="0">
              <a:lnSpc>
                <a:spcPct val="100000"/>
              </a:lnSpc>
              <a:spcBef>
                <a:spcPts val="2400"/>
              </a:spcBef>
              <a:spcAft>
                <a:spcPts val="0"/>
              </a:spcAft>
              <a:buClr>
                <a:schemeClr val="lt1"/>
              </a:buClr>
              <a:buSzPts val="3600"/>
              <a:buFont typeface="Play"/>
              <a:buAutoNum type="arabicPeriod"/>
            </a:pPr>
            <a:r>
              <a:rPr lang="en-GB" sz="3200" b="0" i="0" u="none" strike="noStrike" cap="none" dirty="0">
                <a:solidFill>
                  <a:schemeClr val="lt1"/>
                </a:solidFill>
                <a:latin typeface="Calibri"/>
                <a:ea typeface="Calibri"/>
                <a:cs typeface="Calibri"/>
                <a:sym typeface="Calibri"/>
              </a:rPr>
              <a:t>How does speech sentiment relate to economic events?</a:t>
            </a:r>
            <a:endParaRPr sz="1400" b="0" i="0" u="none" strike="noStrike" cap="none" dirty="0">
              <a:solidFill>
                <a:srgbClr val="000000"/>
              </a:solidFill>
              <a:latin typeface="Arial"/>
              <a:ea typeface="Arial"/>
              <a:cs typeface="Arial"/>
              <a:sym typeface="Arial"/>
            </a:endParaRPr>
          </a:p>
          <a:p>
            <a:pPr marL="742950" marR="0" lvl="0" indent="-742950" algn="l" rtl="0">
              <a:lnSpc>
                <a:spcPct val="100000"/>
              </a:lnSpc>
              <a:spcBef>
                <a:spcPts val="2400"/>
              </a:spcBef>
              <a:spcAft>
                <a:spcPts val="0"/>
              </a:spcAft>
              <a:buClr>
                <a:schemeClr val="lt1"/>
              </a:buClr>
              <a:buSzPts val="3600"/>
              <a:buFont typeface="Play"/>
              <a:buAutoNum type="arabicPeriod"/>
            </a:pPr>
            <a:r>
              <a:rPr lang="en-GB" sz="3200" b="0" i="0" u="none" strike="noStrike" cap="none" dirty="0">
                <a:solidFill>
                  <a:schemeClr val="lt1"/>
                </a:solidFill>
                <a:latin typeface="Calibri"/>
                <a:ea typeface="Calibri"/>
                <a:cs typeface="Calibri"/>
                <a:sym typeface="Calibri"/>
              </a:rPr>
              <a:t>How is speech sentiment correlated with economic indicators?</a:t>
            </a:r>
            <a:endParaRPr sz="1400" b="0" i="0" u="none" strike="noStrike" cap="none" dirty="0">
              <a:solidFill>
                <a:srgbClr val="000000"/>
              </a:solidFill>
              <a:latin typeface="Arial"/>
              <a:ea typeface="Arial"/>
              <a:cs typeface="Arial"/>
              <a:sym typeface="Arial"/>
            </a:endParaRPr>
          </a:p>
        </p:txBody>
      </p:sp>
      <p:pic>
        <p:nvPicPr>
          <p:cNvPr id="125" name="Google Shape;125;p5"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8" cy="1040278"/>
          </a:xfrm>
          <a:prstGeom prst="rect">
            <a:avLst/>
          </a:prstGeom>
          <a:noFill/>
          <a:ln>
            <a:noFill/>
          </a:ln>
        </p:spPr>
      </p:pic>
      <p:sp>
        <p:nvSpPr>
          <p:cNvPr id="126" name="Google Shape;126;p5"/>
          <p:cNvSpPr/>
          <p:nvPr/>
        </p:nvSpPr>
        <p:spPr>
          <a:xfrm>
            <a:off x="0" y="5621311"/>
            <a:ext cx="12192000" cy="1251679"/>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1">
          <a:extLst>
            <a:ext uri="{FF2B5EF4-FFF2-40B4-BE49-F238E27FC236}">
              <a16:creationId xmlns:a16="http://schemas.microsoft.com/office/drawing/2014/main" id="{5D71D274-8BC6-E239-E58C-55F41B7BC031}"/>
            </a:ext>
          </a:extLst>
        </p:cNvPr>
        <p:cNvGrpSpPr/>
        <p:nvPr/>
      </p:nvGrpSpPr>
      <p:grpSpPr>
        <a:xfrm>
          <a:off x="0" y="0"/>
          <a:ext cx="0" cy="0"/>
          <a:chOff x="0" y="0"/>
          <a:chExt cx="0" cy="0"/>
        </a:xfrm>
      </p:grpSpPr>
      <p:sp>
        <p:nvSpPr>
          <p:cNvPr id="132" name="Google Shape;132;p3">
            <a:extLst>
              <a:ext uri="{FF2B5EF4-FFF2-40B4-BE49-F238E27FC236}">
                <a16:creationId xmlns:a16="http://schemas.microsoft.com/office/drawing/2014/main" id="{D3C79471-954D-7574-DD44-E3B2B00EE0A2}"/>
              </a:ext>
            </a:extLst>
          </p:cNvPr>
          <p:cNvSpPr/>
          <p:nvPr/>
        </p:nvSpPr>
        <p:spPr>
          <a:xfrm>
            <a:off x="516000" y="1412558"/>
            <a:ext cx="11160000" cy="4784443"/>
          </a:xfrm>
          <a:prstGeom prst="rect">
            <a:avLst/>
          </a:prstGeom>
          <a:noFill/>
          <a:ln w="25400" cap="flat" cmpd="sng">
            <a:no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GB" sz="2400" b="1" i="0" u="none" strike="noStrike" cap="none" dirty="0">
                <a:solidFill>
                  <a:srgbClr val="12263F"/>
                </a:solidFill>
                <a:latin typeface="Calibri"/>
                <a:ea typeface="Calibri"/>
                <a:cs typeface="Calibri"/>
                <a:sym typeface="Calibri"/>
              </a:rPr>
              <a:t>Key Insights</a:t>
            </a:r>
            <a:endParaRPr dirty="0"/>
          </a:p>
          <a:p>
            <a:pPr marL="360000" marR="0" lvl="0" indent="-360000" algn="l" rtl="0">
              <a:lnSpc>
                <a:spcPct val="100000"/>
              </a:lnSpc>
              <a:spcBef>
                <a:spcPts val="600"/>
              </a:spcBef>
              <a:spcAft>
                <a:spcPts val="0"/>
              </a:spcAft>
              <a:buClr>
                <a:srgbClr val="3AD5D7"/>
              </a:buClr>
              <a:buSzPts val="2000"/>
              <a:buFont typeface="Arial"/>
              <a:buChar char="•"/>
            </a:pPr>
            <a:r>
              <a:rPr lang="en-GB" sz="2000" b="0" i="0" u="none" strike="noStrike" cap="none" dirty="0">
                <a:solidFill>
                  <a:srgbClr val="12263F"/>
                </a:solidFill>
                <a:latin typeface="Calibri"/>
                <a:ea typeface="Calibri"/>
                <a:cs typeface="Calibri"/>
                <a:sym typeface="Calibri"/>
              </a:rPr>
              <a:t>BoE speeches are increasingly concise &amp; frequent.</a:t>
            </a:r>
          </a:p>
          <a:p>
            <a:pPr marL="360000" marR="0" lvl="0" indent="-360000" algn="l" rtl="0">
              <a:lnSpc>
                <a:spcPct val="100000"/>
              </a:lnSpc>
              <a:spcBef>
                <a:spcPts val="600"/>
              </a:spcBef>
              <a:spcAft>
                <a:spcPts val="0"/>
              </a:spcAft>
              <a:buClr>
                <a:srgbClr val="3AD5D7"/>
              </a:buClr>
              <a:buSzPts val="2000"/>
              <a:buFont typeface="Arial"/>
              <a:buChar char="•"/>
            </a:pPr>
            <a:r>
              <a:rPr lang="en-GB" sz="2000" b="0" i="0" u="none" strike="noStrike" cap="none" dirty="0">
                <a:solidFill>
                  <a:srgbClr val="12263F"/>
                </a:solidFill>
                <a:latin typeface="Calibri"/>
                <a:ea typeface="Calibri"/>
                <a:cs typeface="Calibri"/>
                <a:sym typeface="Calibri"/>
              </a:rPr>
              <a:t>Governor tone is more optimistic.</a:t>
            </a:r>
            <a:endParaRPr dirty="0"/>
          </a:p>
          <a:p>
            <a:pPr marL="360000" marR="0" lvl="0" indent="-360000" algn="l" rtl="0">
              <a:lnSpc>
                <a:spcPct val="100000"/>
              </a:lnSpc>
              <a:spcBef>
                <a:spcPts val="600"/>
              </a:spcBef>
              <a:spcAft>
                <a:spcPts val="0"/>
              </a:spcAft>
              <a:buClr>
                <a:srgbClr val="3AD5D7"/>
              </a:buClr>
              <a:buSzPts val="2000"/>
              <a:buFont typeface="Arial"/>
              <a:buChar char="•"/>
            </a:pPr>
            <a:r>
              <a:rPr lang="en-GB" sz="2000" b="0" i="0" u="none" strike="noStrike" cap="none" dirty="0">
                <a:solidFill>
                  <a:srgbClr val="12263F"/>
                </a:solidFill>
                <a:latin typeface="Calibri"/>
                <a:ea typeface="Calibri"/>
                <a:cs typeface="Calibri"/>
                <a:sym typeface="Calibri"/>
              </a:rPr>
              <a:t>Major events and MPC voting results drive shifts in speech sentiment.</a:t>
            </a:r>
            <a:endParaRPr dirty="0"/>
          </a:p>
          <a:p>
            <a:pPr marL="360000" marR="0" lvl="0" indent="-360000" algn="l" rtl="0">
              <a:lnSpc>
                <a:spcPct val="100000"/>
              </a:lnSpc>
              <a:spcBef>
                <a:spcPts val="600"/>
              </a:spcBef>
              <a:spcAft>
                <a:spcPts val="0"/>
              </a:spcAft>
              <a:buClr>
                <a:srgbClr val="3AD5D7"/>
              </a:buClr>
              <a:buSzPts val="2000"/>
              <a:buFont typeface="Arial"/>
              <a:buChar char="•"/>
            </a:pPr>
            <a:r>
              <a:rPr lang="en-GB" sz="2000" b="0" i="0" u="none" strike="noStrike" cap="none" dirty="0">
                <a:solidFill>
                  <a:srgbClr val="12263F"/>
                </a:solidFill>
                <a:latin typeface="Calibri"/>
                <a:ea typeface="Calibri"/>
                <a:cs typeface="Calibri"/>
                <a:sym typeface="Calibri"/>
              </a:rPr>
              <a:t>Weak standalone correlation of speech sentiment with economic indicators.</a:t>
            </a:r>
            <a:endParaRPr dirty="0"/>
          </a:p>
          <a:p>
            <a:pPr marL="360000" marR="0" lvl="0" indent="-360000" algn="l" rtl="0">
              <a:lnSpc>
                <a:spcPct val="100000"/>
              </a:lnSpc>
              <a:spcBef>
                <a:spcPts val="600"/>
              </a:spcBef>
              <a:spcAft>
                <a:spcPts val="0"/>
              </a:spcAft>
              <a:buClr>
                <a:srgbClr val="3AD5D7"/>
              </a:buClr>
              <a:buSzPts val="2000"/>
              <a:buFont typeface="Arial"/>
              <a:buChar char="•"/>
            </a:pPr>
            <a:r>
              <a:rPr lang="en-GB" sz="2000" b="0" i="0" u="none" strike="noStrike" cap="none" dirty="0">
                <a:solidFill>
                  <a:srgbClr val="12263F"/>
                </a:solidFill>
                <a:latin typeface="Calibri"/>
                <a:ea typeface="Calibri"/>
                <a:cs typeface="Calibri"/>
                <a:sym typeface="Calibri"/>
              </a:rPr>
              <a:t>Hybrid models offer stronger predictive insights.</a:t>
            </a:r>
            <a:endParaRPr lang="en-GB" dirty="0"/>
          </a:p>
          <a:p>
            <a:pPr marL="360000" marR="0" lvl="0" indent="-360000" algn="l" rtl="0">
              <a:lnSpc>
                <a:spcPct val="100000"/>
              </a:lnSpc>
              <a:spcBef>
                <a:spcPts val="600"/>
              </a:spcBef>
              <a:spcAft>
                <a:spcPts val="0"/>
              </a:spcAft>
              <a:buClr>
                <a:srgbClr val="3AD5D7"/>
              </a:buClr>
              <a:buSzPts val="2000"/>
              <a:buFont typeface="Arial"/>
              <a:buChar char="•"/>
            </a:pPr>
            <a:r>
              <a:rPr lang="en-GB" sz="2000" b="0" i="0" u="none" strike="noStrike" cap="none" dirty="0">
                <a:solidFill>
                  <a:srgbClr val="12263F"/>
                </a:solidFill>
                <a:latin typeface="Calibri"/>
                <a:ea typeface="Calibri"/>
                <a:cs typeface="Calibri"/>
                <a:sym typeface="Calibri"/>
              </a:rPr>
              <a:t>Most influential features are consumer confidence, credit growth and interest rates.</a:t>
            </a:r>
          </a:p>
          <a:p>
            <a:pPr marL="360000" marR="0" lvl="0" indent="-360000" algn="l" rtl="0">
              <a:lnSpc>
                <a:spcPct val="100000"/>
              </a:lnSpc>
              <a:spcBef>
                <a:spcPts val="600"/>
              </a:spcBef>
              <a:spcAft>
                <a:spcPts val="0"/>
              </a:spcAft>
              <a:buClr>
                <a:srgbClr val="3AD5D7"/>
              </a:buClr>
              <a:buSzPts val="2000"/>
              <a:buFont typeface="Arial"/>
              <a:buChar char="•"/>
            </a:pPr>
            <a:endParaRPr lang="en-GB" sz="2000" dirty="0">
              <a:solidFill>
                <a:srgbClr val="12263F"/>
              </a:solidFill>
              <a:latin typeface="Calibri"/>
              <a:cs typeface="Calibri"/>
              <a:sym typeface="Calibri"/>
            </a:endParaRPr>
          </a:p>
          <a:p>
            <a:pPr>
              <a:buSzPts val="1400"/>
            </a:pPr>
            <a:r>
              <a:rPr lang="en-GB" sz="2400" b="1" dirty="0">
                <a:solidFill>
                  <a:srgbClr val="12263F"/>
                </a:solidFill>
                <a:latin typeface="Calibri"/>
                <a:cs typeface="Calibri"/>
                <a:sym typeface="Inter"/>
              </a:rPr>
              <a:t>Recommendations</a:t>
            </a:r>
            <a:endParaRPr lang="en-GB" sz="2400" b="1" dirty="0">
              <a:solidFill>
                <a:srgbClr val="12263F"/>
              </a:solidFill>
              <a:latin typeface="Calibri"/>
              <a:cs typeface="Calibri"/>
            </a:endParaRPr>
          </a:p>
          <a:p>
            <a:pPr marL="360000" indent="-360000">
              <a:spcBef>
                <a:spcPts val="600"/>
              </a:spcBef>
              <a:buClr>
                <a:srgbClr val="3AD5D7"/>
              </a:buClr>
              <a:buSzPts val="2000"/>
              <a:buFont typeface="Arial"/>
              <a:buChar char="•"/>
            </a:pPr>
            <a:r>
              <a:rPr lang="en-GB" sz="2000" dirty="0">
                <a:solidFill>
                  <a:srgbClr val="12263F"/>
                </a:solidFill>
                <a:latin typeface="Calibri"/>
                <a:cs typeface="Calibri"/>
                <a:sym typeface="Inter"/>
              </a:rPr>
              <a:t>Strengthen communication impact</a:t>
            </a:r>
          </a:p>
          <a:p>
            <a:pPr marL="360000" indent="-360000">
              <a:spcBef>
                <a:spcPts val="600"/>
              </a:spcBef>
              <a:buClr>
                <a:srgbClr val="3AD5D7"/>
              </a:buClr>
              <a:buSzPts val="2000"/>
              <a:buFont typeface="Arial"/>
              <a:buChar char="•"/>
            </a:pPr>
            <a:r>
              <a:rPr lang="en-GB" sz="2000" dirty="0">
                <a:solidFill>
                  <a:srgbClr val="12263F"/>
                </a:solidFill>
                <a:latin typeface="Calibri"/>
                <a:cs typeface="Calibri"/>
                <a:sym typeface="Inter"/>
              </a:rPr>
              <a:t>Strengthen modelling precision</a:t>
            </a:r>
          </a:p>
          <a:p>
            <a:pPr marL="360000" indent="-360000">
              <a:spcBef>
                <a:spcPts val="600"/>
              </a:spcBef>
              <a:buClr>
                <a:srgbClr val="3AD5D7"/>
              </a:buClr>
              <a:buSzPts val="2000"/>
              <a:buFont typeface="Arial"/>
              <a:buChar char="•"/>
            </a:pPr>
            <a:r>
              <a:rPr lang="en-GB" sz="2000" dirty="0">
                <a:solidFill>
                  <a:srgbClr val="12263F"/>
                </a:solidFill>
                <a:latin typeface="Calibri"/>
                <a:cs typeface="Calibri"/>
                <a:sym typeface="Inter"/>
              </a:rPr>
              <a:t>Strengthen policy accountability</a:t>
            </a:r>
            <a:endParaRPr lang="en-GB" sz="2000" dirty="0">
              <a:solidFill>
                <a:srgbClr val="12263F"/>
              </a:solidFill>
              <a:latin typeface="Calibri"/>
              <a:cs typeface="Calibri"/>
            </a:endParaRPr>
          </a:p>
        </p:txBody>
      </p:sp>
      <p:sp>
        <p:nvSpPr>
          <p:cNvPr id="133" name="Google Shape;133;p3">
            <a:extLst>
              <a:ext uri="{FF2B5EF4-FFF2-40B4-BE49-F238E27FC236}">
                <a16:creationId xmlns:a16="http://schemas.microsoft.com/office/drawing/2014/main" id="{9B9E9E43-4C89-5971-DF24-69302186124D}"/>
              </a:ext>
            </a:extLst>
          </p:cNvPr>
          <p:cNvSpPr/>
          <p:nvPr/>
        </p:nvSpPr>
        <p:spPr>
          <a:xfrm>
            <a:off x="0" y="6660630"/>
            <a:ext cx="12192000" cy="222422"/>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134" name="Google Shape;134;p3">
            <a:extLst>
              <a:ext uri="{FF2B5EF4-FFF2-40B4-BE49-F238E27FC236}">
                <a16:creationId xmlns:a16="http://schemas.microsoft.com/office/drawing/2014/main" id="{14F7B9A7-9968-B835-9129-A1E8C73736B8}"/>
              </a:ext>
            </a:extLst>
          </p:cNvPr>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35" name="Google Shape;135;p3">
            <a:extLst>
              <a:ext uri="{FF2B5EF4-FFF2-40B4-BE49-F238E27FC236}">
                <a16:creationId xmlns:a16="http://schemas.microsoft.com/office/drawing/2014/main" id="{DA5D0187-5DD1-B4CC-DB45-7659D6831C0F}"/>
              </a:ext>
            </a:extLst>
          </p:cNvPr>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36" name="Google Shape;136;p3" descr="A blue circle with a person holding a spear and a flag&#10;&#10;AI-generated content may be incorrect.">
            <a:extLst>
              <a:ext uri="{FF2B5EF4-FFF2-40B4-BE49-F238E27FC236}">
                <a16:creationId xmlns:a16="http://schemas.microsoft.com/office/drawing/2014/main" id="{39E47C40-6723-2F3F-1303-EC351CE0D70A}"/>
              </a:ext>
            </a:extLst>
          </p:cNvPr>
          <p:cNvPicPr preferRelativeResize="0"/>
          <p:nvPr/>
        </p:nvPicPr>
        <p:blipFill rotWithShape="1">
          <a:blip r:embed="rId3">
            <a:alphaModFix/>
          </a:blip>
          <a:srcRect/>
          <a:stretch/>
        </p:blipFill>
        <p:spPr>
          <a:xfrm>
            <a:off x="10841794" y="197370"/>
            <a:ext cx="1040278" cy="1040278"/>
          </a:xfrm>
          <a:prstGeom prst="rect">
            <a:avLst/>
          </a:prstGeom>
          <a:noFill/>
          <a:ln>
            <a:noFill/>
          </a:ln>
        </p:spPr>
      </p:pic>
      <p:sp>
        <p:nvSpPr>
          <p:cNvPr id="137" name="Google Shape;137;p3">
            <a:extLst>
              <a:ext uri="{FF2B5EF4-FFF2-40B4-BE49-F238E27FC236}">
                <a16:creationId xmlns:a16="http://schemas.microsoft.com/office/drawing/2014/main" id="{88282A1E-159A-96B5-914F-813EF00B7467}"/>
              </a:ext>
            </a:extLst>
          </p:cNvPr>
          <p:cNvSpPr txBox="1"/>
          <p:nvPr/>
        </p:nvSpPr>
        <p:spPr>
          <a:xfrm>
            <a:off x="445335" y="348881"/>
            <a:ext cx="97527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Executive Summary</a:t>
            </a:r>
            <a:endParaRPr sz="1400" b="0" i="0" u="none" strike="noStrike" cap="none">
              <a:solidFill>
                <a:srgbClr val="12263F"/>
              </a:solidFill>
              <a:latin typeface="Arial"/>
              <a:ea typeface="Arial"/>
              <a:cs typeface="Arial"/>
              <a:sym typeface="Arial"/>
            </a:endParaRPr>
          </a:p>
        </p:txBody>
      </p:sp>
    </p:spTree>
    <p:extLst>
      <p:ext uri="{BB962C8B-B14F-4D97-AF65-F5344CB8AC3E}">
        <p14:creationId xmlns:p14="http://schemas.microsoft.com/office/powerpoint/2010/main" val="1650585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6" descr="A person standing in front of several clocks&#10;&#10;AI-generated content may be incorrect."/>
          <p:cNvPicPr preferRelativeResize="0"/>
          <p:nvPr/>
        </p:nvPicPr>
        <p:blipFill rotWithShape="1">
          <a:blip r:embed="rId3">
            <a:alphaModFix/>
            <a:extLst>
              <a:ext uri="{BEBA8EAE-BF5A-486C-A8C5-ECC9F3942E4B}">
                <a14:imgProps xmlns:a14="http://schemas.microsoft.com/office/drawing/2010/main">
                  <a14:imgLayer r:embed="rId4">
                    <a14:imgEffect>
                      <a14:colorTemperature colorTemp="7200"/>
                    </a14:imgEffect>
                  </a14:imgLayer>
                </a14:imgProps>
              </a:ext>
            </a:extLst>
          </a:blip>
          <a:srcRect l="60776" t="56" r="-20" b="-55"/>
          <a:stretch/>
        </p:blipFill>
        <p:spPr>
          <a:xfrm>
            <a:off x="0" y="984930"/>
            <a:ext cx="3327172" cy="5652000"/>
          </a:xfrm>
          <a:custGeom>
            <a:avLst/>
            <a:gdLst/>
            <a:ahLst/>
            <a:cxnLst/>
            <a:rect l="l" t="t" r="r" b="b"/>
            <a:pathLst>
              <a:path w="3030482" h="5145088" extrusionOk="0">
                <a:moveTo>
                  <a:pt x="0" y="0"/>
                </a:moveTo>
                <a:lnTo>
                  <a:pt x="1815888" y="0"/>
                </a:lnTo>
                <a:lnTo>
                  <a:pt x="1818036" y="1607"/>
                </a:lnTo>
                <a:cubicBezTo>
                  <a:pt x="2558508" y="612698"/>
                  <a:pt x="3030482" y="1537503"/>
                  <a:pt x="3030482" y="2572544"/>
                </a:cubicBezTo>
                <a:cubicBezTo>
                  <a:pt x="3030482" y="3607585"/>
                  <a:pt x="2558508" y="4532390"/>
                  <a:pt x="1818036" y="5143482"/>
                </a:cubicBezTo>
                <a:lnTo>
                  <a:pt x="1815888" y="5145088"/>
                </a:lnTo>
                <a:lnTo>
                  <a:pt x="0" y="5145088"/>
                </a:lnTo>
                <a:close/>
              </a:path>
            </a:pathLst>
          </a:custGeom>
          <a:noFill/>
          <a:ln>
            <a:noFill/>
          </a:ln>
        </p:spPr>
      </p:pic>
      <p:sp>
        <p:nvSpPr>
          <p:cNvPr id="145" name="Google Shape;145;p6"/>
          <p:cNvSpPr/>
          <p:nvPr/>
        </p:nvSpPr>
        <p:spPr>
          <a:xfrm>
            <a:off x="0" y="6660630"/>
            <a:ext cx="12192000" cy="222422"/>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146" name="Google Shape;146;p6"/>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47" name="Google Shape;147;p6"/>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48" name="Google Shape;148;p6" descr="A blue circle with a person holding a spear and a flag&#10;&#10;AI-generated content may be incorrect."/>
          <p:cNvPicPr preferRelativeResize="0"/>
          <p:nvPr/>
        </p:nvPicPr>
        <p:blipFill rotWithShape="1">
          <a:blip r:embed="rId5">
            <a:alphaModFix/>
          </a:blip>
          <a:srcRect/>
          <a:stretch/>
        </p:blipFill>
        <p:spPr>
          <a:xfrm>
            <a:off x="10841794" y="197370"/>
            <a:ext cx="1040278" cy="1040278"/>
          </a:xfrm>
          <a:prstGeom prst="rect">
            <a:avLst/>
          </a:prstGeom>
          <a:noFill/>
          <a:ln>
            <a:noFill/>
          </a:ln>
        </p:spPr>
      </p:pic>
      <p:sp>
        <p:nvSpPr>
          <p:cNvPr id="149" name="Google Shape;149;p6"/>
          <p:cNvSpPr txBox="1"/>
          <p:nvPr/>
        </p:nvSpPr>
        <p:spPr>
          <a:xfrm>
            <a:off x="3608745" y="2487878"/>
            <a:ext cx="7850888" cy="15696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GB" sz="4800" b="1" i="0" u="none" strike="noStrike" cap="none">
                <a:solidFill>
                  <a:srgbClr val="12263F"/>
                </a:solidFill>
                <a:latin typeface="Calibri"/>
                <a:ea typeface="Calibri"/>
                <a:cs typeface="Calibri"/>
                <a:sym typeface="Calibri"/>
              </a:rPr>
              <a:t>How do speeches and sentiment develop over time?</a:t>
            </a:r>
            <a:endParaRPr sz="1400" b="0" i="0" u="none" strike="noStrike" cap="none">
              <a:solidFill>
                <a:srgbClr val="12263F"/>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15" descr="A graph of a number of speech&#10;&#10;AI-generated content may be incorrect."/>
          <p:cNvPicPr preferRelativeResize="0"/>
          <p:nvPr/>
        </p:nvPicPr>
        <p:blipFill rotWithShape="1">
          <a:blip r:embed="rId3">
            <a:alphaModFix/>
          </a:blip>
          <a:srcRect/>
          <a:stretch/>
        </p:blipFill>
        <p:spPr>
          <a:xfrm>
            <a:off x="601799" y="1031381"/>
            <a:ext cx="9659364" cy="5333790"/>
          </a:xfrm>
          <a:prstGeom prst="rect">
            <a:avLst/>
          </a:prstGeom>
          <a:noFill/>
          <a:ln>
            <a:noFill/>
          </a:ln>
        </p:spPr>
      </p:pic>
      <p:pic>
        <p:nvPicPr>
          <p:cNvPr id="156" name="Google Shape;156;p15" descr="A graph with blue and black lines&#10;&#10;AI-generated content may be incorrect."/>
          <p:cNvPicPr preferRelativeResize="0"/>
          <p:nvPr/>
        </p:nvPicPr>
        <p:blipFill rotWithShape="1">
          <a:blip r:embed="rId4">
            <a:alphaModFix/>
          </a:blip>
          <a:srcRect b="4185"/>
          <a:stretch/>
        </p:blipFill>
        <p:spPr>
          <a:xfrm>
            <a:off x="601799" y="1105457"/>
            <a:ext cx="10648793" cy="5357959"/>
          </a:xfrm>
          <a:prstGeom prst="rect">
            <a:avLst/>
          </a:prstGeom>
          <a:noFill/>
          <a:ln>
            <a:noFill/>
          </a:ln>
        </p:spPr>
      </p:pic>
      <p:sp>
        <p:nvSpPr>
          <p:cNvPr id="157" name="Google Shape;157;p15"/>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158" name="Google Shape;158;p15"/>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59" name="Google Shape;159;p15"/>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60" name="Google Shape;160;p15" descr="A blue circle with a person holding a spear and a flag&#10;&#10;AI-generated content may be incorrect."/>
          <p:cNvPicPr preferRelativeResize="0"/>
          <p:nvPr/>
        </p:nvPicPr>
        <p:blipFill rotWithShape="1">
          <a:blip r:embed="rId5">
            <a:alphaModFix/>
          </a:blip>
          <a:srcRect/>
          <a:stretch/>
        </p:blipFill>
        <p:spPr>
          <a:xfrm>
            <a:off x="10841794" y="197370"/>
            <a:ext cx="1040277" cy="1040277"/>
          </a:xfrm>
          <a:prstGeom prst="rect">
            <a:avLst/>
          </a:prstGeom>
          <a:noFill/>
          <a:ln>
            <a:noFill/>
          </a:ln>
        </p:spPr>
      </p:pic>
      <p:sp>
        <p:nvSpPr>
          <p:cNvPr id="161" name="Google Shape;161;p15"/>
          <p:cNvSpPr txBox="1"/>
          <p:nvPr/>
        </p:nvSpPr>
        <p:spPr>
          <a:xfrm>
            <a:off x="445335" y="348881"/>
            <a:ext cx="97527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Speech Frequency &amp; Length</a:t>
            </a:r>
            <a:endParaRPr sz="1400" b="0" i="0" u="none" strike="noStrike" cap="none">
              <a:solidFill>
                <a:srgbClr val="12263F"/>
              </a:solidFill>
              <a:latin typeface="Arial"/>
              <a:ea typeface="Arial"/>
              <a:cs typeface="Arial"/>
              <a:sym typeface="Arial"/>
            </a:endParaRPr>
          </a:p>
        </p:txBody>
      </p:sp>
      <p:cxnSp>
        <p:nvCxnSpPr>
          <p:cNvPr id="162" name="Google Shape;162;p15"/>
          <p:cNvCxnSpPr/>
          <p:nvPr/>
        </p:nvCxnSpPr>
        <p:spPr>
          <a:xfrm>
            <a:off x="5814541" y="1362925"/>
            <a:ext cx="0" cy="4825659"/>
          </a:xfrm>
          <a:prstGeom prst="straightConnector1">
            <a:avLst/>
          </a:prstGeom>
          <a:noFill/>
          <a:ln w="38100" cap="flat" cmpd="sng">
            <a:solidFill>
              <a:srgbClr val="7030A0"/>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8"/>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169" name="Google Shape;169;p8"/>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0" name="Google Shape;170;p8"/>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71" name="Google Shape;171;p8"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172" name="Google Shape;172;p8"/>
          <p:cNvSpPr txBox="1"/>
          <p:nvPr/>
        </p:nvSpPr>
        <p:spPr>
          <a:xfrm>
            <a:off x="445335" y="348881"/>
            <a:ext cx="97527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Speech Sentiment Country Comparison</a:t>
            </a:r>
            <a:endParaRPr sz="1400" b="0" i="0" u="none" strike="noStrike" cap="none">
              <a:solidFill>
                <a:srgbClr val="12263F"/>
              </a:solidFill>
              <a:latin typeface="Arial"/>
              <a:ea typeface="Arial"/>
              <a:cs typeface="Arial"/>
              <a:sym typeface="Arial"/>
            </a:endParaRPr>
          </a:p>
        </p:txBody>
      </p:sp>
      <p:pic>
        <p:nvPicPr>
          <p:cNvPr id="173" name="Google Shape;173;p8" title="weighted_sentiment_over_time.png"/>
          <p:cNvPicPr preferRelativeResize="0"/>
          <p:nvPr/>
        </p:nvPicPr>
        <p:blipFill rotWithShape="1">
          <a:blip r:embed="rId4">
            <a:alphaModFix/>
          </a:blip>
          <a:srcRect l="1272" t="3809" r="14072" b="2943"/>
          <a:stretch/>
        </p:blipFill>
        <p:spPr>
          <a:xfrm>
            <a:off x="594891" y="1691648"/>
            <a:ext cx="10132603" cy="4746682"/>
          </a:xfrm>
          <a:prstGeom prst="rect">
            <a:avLst/>
          </a:prstGeom>
          <a:noFill/>
          <a:ln>
            <a:noFill/>
          </a:ln>
        </p:spPr>
      </p:pic>
      <p:sp>
        <p:nvSpPr>
          <p:cNvPr id="174" name="Google Shape;174;p8"/>
          <p:cNvSpPr txBox="1"/>
          <p:nvPr/>
        </p:nvSpPr>
        <p:spPr>
          <a:xfrm rot="-5400000">
            <a:off x="-869314" y="3638191"/>
            <a:ext cx="2708475" cy="307777"/>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rgbClr val="595959"/>
                </a:solidFill>
                <a:latin typeface="Calibri"/>
                <a:ea typeface="Calibri"/>
                <a:cs typeface="Calibri"/>
                <a:sym typeface="Calibri"/>
              </a:rPr>
              <a:t>Sentiment</a:t>
            </a:r>
            <a:r>
              <a:rPr lang="en-GB" sz="1400" b="0" i="0" u="none" strike="noStrike" cap="none">
                <a:solidFill>
                  <a:srgbClr val="000000"/>
                </a:solidFill>
                <a:latin typeface="Calibri"/>
                <a:ea typeface="Calibri"/>
                <a:cs typeface="Calibri"/>
                <a:sym typeface="Calibri"/>
              </a:rPr>
              <a:t> Score</a:t>
            </a:r>
            <a:endParaRPr sz="1400" b="0" i="0" u="none" strike="noStrike" cap="none">
              <a:solidFill>
                <a:srgbClr val="000000"/>
              </a:solidFill>
              <a:latin typeface="Arial"/>
              <a:ea typeface="Arial"/>
              <a:cs typeface="Arial"/>
              <a:sym typeface="Arial"/>
            </a:endParaRPr>
          </a:p>
        </p:txBody>
      </p:sp>
      <p:pic>
        <p:nvPicPr>
          <p:cNvPr id="175" name="Google Shape;175;p8" title="weighted_sentiment_over_time.png"/>
          <p:cNvPicPr preferRelativeResize="0">
            <a:picLocks noChangeAspect="1"/>
          </p:cNvPicPr>
          <p:nvPr/>
        </p:nvPicPr>
        <p:blipFill rotWithShape="1">
          <a:blip r:embed="rId4">
            <a:alphaModFix/>
          </a:blip>
          <a:srcRect l="89632" b="72377"/>
          <a:stretch/>
        </p:blipFill>
        <p:spPr>
          <a:xfrm>
            <a:off x="10651370" y="1590400"/>
            <a:ext cx="1540630" cy="1745686"/>
          </a:xfrm>
          <a:prstGeom prst="rect">
            <a:avLst/>
          </a:prstGeom>
          <a:noFill/>
          <a:ln>
            <a:noFill/>
          </a:ln>
        </p:spPr>
      </p:pic>
      <p:sp>
        <p:nvSpPr>
          <p:cNvPr id="176" name="Google Shape;176;p8"/>
          <p:cNvSpPr txBox="1"/>
          <p:nvPr/>
        </p:nvSpPr>
        <p:spPr>
          <a:xfrm>
            <a:off x="2640380" y="1351480"/>
            <a:ext cx="6041624" cy="307736"/>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rgbClr val="595959"/>
                </a:solidFill>
                <a:latin typeface="Calibri"/>
                <a:ea typeface="Calibri"/>
                <a:cs typeface="Calibri"/>
                <a:sym typeface="Calibri"/>
              </a:rPr>
              <a:t>Sentiment</a:t>
            </a:r>
            <a:r>
              <a:rPr lang="en-GB" sz="1400" b="0" i="0" u="none" strike="noStrike" cap="none">
                <a:solidFill>
                  <a:srgbClr val="000000"/>
                </a:solidFill>
                <a:latin typeface="Calibri"/>
                <a:ea typeface="Calibri"/>
                <a:cs typeface="Calibri"/>
                <a:sym typeface="Calibri"/>
              </a:rPr>
              <a:t> Score by Country over Time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6"/>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183" name="Google Shape;183;p16"/>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84" name="Google Shape;184;p16"/>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85" name="Google Shape;185;p16"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186" name="Google Shape;186;p16"/>
          <p:cNvSpPr txBox="1"/>
          <p:nvPr/>
        </p:nvSpPr>
        <p:spPr>
          <a:xfrm>
            <a:off x="445335" y="348881"/>
            <a:ext cx="97527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Speech Sentiment by Author</a:t>
            </a:r>
            <a:endParaRPr sz="1400" b="0" i="0" u="none" strike="noStrike" cap="none">
              <a:solidFill>
                <a:srgbClr val="12263F"/>
              </a:solidFill>
              <a:latin typeface="Arial"/>
              <a:ea typeface="Arial"/>
              <a:cs typeface="Arial"/>
              <a:sym typeface="Arial"/>
            </a:endParaRPr>
          </a:p>
        </p:txBody>
      </p:sp>
      <p:pic>
        <p:nvPicPr>
          <p:cNvPr id="187" name="Google Shape;187;p16" descr="A graph of a person with a number of dots&#10;&#10;AI-generated content may be incorrect."/>
          <p:cNvPicPr preferRelativeResize="0"/>
          <p:nvPr/>
        </p:nvPicPr>
        <p:blipFill rotWithShape="1">
          <a:blip r:embed="rId4">
            <a:alphaModFix/>
          </a:blip>
          <a:srcRect l="2132"/>
          <a:stretch/>
        </p:blipFill>
        <p:spPr>
          <a:xfrm>
            <a:off x="325214" y="2231000"/>
            <a:ext cx="11578492" cy="2813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55"/>
          <p:cNvSpPr/>
          <p:nvPr/>
        </p:nvSpPr>
        <p:spPr>
          <a:xfrm>
            <a:off x="0" y="6660630"/>
            <a:ext cx="12192000" cy="2223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40373B"/>
              </a:solidFill>
              <a:latin typeface="Arial"/>
              <a:ea typeface="Arial"/>
              <a:cs typeface="Arial"/>
              <a:sym typeface="Arial"/>
            </a:endParaRPr>
          </a:p>
        </p:txBody>
      </p:sp>
      <p:sp>
        <p:nvSpPr>
          <p:cNvPr id="194" name="Google Shape;194;p55"/>
          <p:cNvSpPr/>
          <p:nvPr/>
        </p:nvSpPr>
        <p:spPr>
          <a:xfrm>
            <a:off x="0" y="948930"/>
            <a:ext cx="12192000" cy="36000"/>
          </a:xfrm>
          <a:prstGeom prst="rect">
            <a:avLst/>
          </a:prstGeom>
          <a:solidFill>
            <a:srgbClr val="12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95" name="Google Shape;195;p55"/>
          <p:cNvSpPr/>
          <p:nvPr/>
        </p:nvSpPr>
        <p:spPr>
          <a:xfrm>
            <a:off x="0" y="6624630"/>
            <a:ext cx="12192000" cy="72000"/>
          </a:xfrm>
          <a:prstGeom prst="rect">
            <a:avLst/>
          </a:prstGeom>
          <a:solidFill>
            <a:srgbClr val="3BD5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96" name="Google Shape;196;p55" descr="A blue circle with a person holding a spear and a flag&#10;&#10;AI-generated content may be incorrect."/>
          <p:cNvPicPr preferRelativeResize="0"/>
          <p:nvPr/>
        </p:nvPicPr>
        <p:blipFill rotWithShape="1">
          <a:blip r:embed="rId3">
            <a:alphaModFix/>
          </a:blip>
          <a:srcRect/>
          <a:stretch/>
        </p:blipFill>
        <p:spPr>
          <a:xfrm>
            <a:off x="10841794" y="197370"/>
            <a:ext cx="1040277" cy="1040277"/>
          </a:xfrm>
          <a:prstGeom prst="rect">
            <a:avLst/>
          </a:prstGeom>
          <a:noFill/>
          <a:ln>
            <a:noFill/>
          </a:ln>
        </p:spPr>
      </p:pic>
      <p:sp>
        <p:nvSpPr>
          <p:cNvPr id="197" name="Google Shape;197;p55"/>
          <p:cNvSpPr txBox="1"/>
          <p:nvPr/>
        </p:nvSpPr>
        <p:spPr>
          <a:xfrm>
            <a:off x="445335" y="348881"/>
            <a:ext cx="9752700" cy="6462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GB" sz="3600" b="1" i="0" u="none" strike="noStrike" cap="none">
                <a:solidFill>
                  <a:srgbClr val="12263F"/>
                </a:solidFill>
                <a:latin typeface="Calibri"/>
                <a:ea typeface="Calibri"/>
                <a:cs typeface="Calibri"/>
                <a:sym typeface="Calibri"/>
              </a:rPr>
              <a:t>Speech Content by Top Common Phrases</a:t>
            </a:r>
            <a:endParaRPr sz="1400" b="0" i="0" u="none" strike="noStrike" cap="none">
              <a:solidFill>
                <a:srgbClr val="12263F"/>
              </a:solidFill>
              <a:latin typeface="Arial"/>
              <a:ea typeface="Arial"/>
              <a:cs typeface="Arial"/>
              <a:sym typeface="Arial"/>
            </a:endParaRPr>
          </a:p>
        </p:txBody>
      </p:sp>
      <p:pic>
        <p:nvPicPr>
          <p:cNvPr id="198" name="Google Shape;198;p55" descr="A graph showing different colored lines&#10;&#10;AI-generated content may be incorrect."/>
          <p:cNvPicPr preferRelativeResize="0"/>
          <p:nvPr/>
        </p:nvPicPr>
        <p:blipFill rotWithShape="1">
          <a:blip r:embed="rId4">
            <a:alphaModFix/>
          </a:blip>
          <a:srcRect/>
          <a:stretch/>
        </p:blipFill>
        <p:spPr>
          <a:xfrm>
            <a:off x="511628" y="1273647"/>
            <a:ext cx="11168743" cy="5248095"/>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1632</TotalTime>
  <Words>2563</Words>
  <Application>Microsoft Macintosh PowerPoint</Application>
  <PresentationFormat>Widescreen</PresentationFormat>
  <Paragraphs>248</Paragraphs>
  <Slides>28</Slides>
  <Notes>28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Calibri</vt:lpstr>
      <vt:lpstr>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Christopher Agius Ferrante</dc:creator>
  <cp:lastModifiedBy>Christopher Agius Ferrante</cp:lastModifiedBy>
  <cp:revision>24</cp:revision>
  <dcterms:created xsi:type="dcterms:W3CDTF">2025-02-12T13:21:44Z</dcterms:created>
  <dcterms:modified xsi:type="dcterms:W3CDTF">2025-07-02T09:45:35Z</dcterms:modified>
</cp:coreProperties>
</file>